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handoutMasterIdLst>
    <p:handoutMasterId r:id="rId7"/>
  </p:handoutMasterIdLst>
  <p:sldIdLst>
    <p:sldId id="259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50" autoAdjust="0"/>
  </p:normalViewPr>
  <p:slideViewPr>
    <p:cSldViewPr>
      <p:cViewPr>
        <p:scale>
          <a:sx n="70" d="100"/>
          <a:sy n="70" d="100"/>
        </p:scale>
        <p:origin x="-510" y="-25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140725_AA_Master%20output%20vleresimi%20i%20pergjithshem_2013%20Verzioni%203-FIN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5628525157765326E-2"/>
          <c:y val="8.9169674103237243E-2"/>
          <c:w val="0.82619551957415815"/>
          <c:h val="0.66703439413823273"/>
        </c:manualLayout>
      </c:layout>
      <c:barChart>
        <c:barDir val="bar"/>
        <c:grouping val="stacked"/>
        <c:ser>
          <c:idx val="3"/>
          <c:order val="0"/>
          <c:tx>
            <c:strRef>
              <c:f>'F overall performance'!$R$19</c:f>
              <c:strCache>
                <c:ptCount val="1"/>
                <c:pt idx="0">
                  <c:v>12 Furnizimi me Ujë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performance'!$R$20:$R$41</c:f>
              <c:numCache>
                <c:formatCode>General</c:formatCode>
                <c:ptCount val="22"/>
                <c:pt idx="0" formatCode="0.0%">
                  <c:v>0.31069421171991995</c:v>
                </c:pt>
                <c:pt idx="3" formatCode="0.0%">
                  <c:v>0.44031782682437076</c:v>
                </c:pt>
                <c:pt idx="6" formatCode="0.0%">
                  <c:v>0.34807855331097359</c:v>
                </c:pt>
                <c:pt idx="9" formatCode="0.0%">
                  <c:v>0.40340972922187401</c:v>
                </c:pt>
                <c:pt idx="12" formatCode="0.0%">
                  <c:v>0.37326550024923238</c:v>
                </c:pt>
                <c:pt idx="15" formatCode="0.0%">
                  <c:v>0.36565716958334832</c:v>
                </c:pt>
                <c:pt idx="18" formatCode="0.0%">
                  <c:v>0.40452094872946576</c:v>
                </c:pt>
              </c:numCache>
            </c:numRef>
          </c:val>
        </c:ser>
        <c:ser>
          <c:idx val="0"/>
          <c:order val="1"/>
          <c:tx>
            <c:strRef>
              <c:f>'F overall performance'!$S$19</c:f>
              <c:strCache>
                <c:ptCount val="1"/>
                <c:pt idx="0">
                  <c:v>12 Ujëra të zeza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performance'!$S$20:$S$41</c:f>
              <c:numCache>
                <c:formatCode>General</c:formatCode>
                <c:ptCount val="22"/>
                <c:pt idx="0" formatCode="0.0%">
                  <c:v>0.11320998252445041</c:v>
                </c:pt>
                <c:pt idx="3" formatCode="0.0%">
                  <c:v>0.10746232016442124</c:v>
                </c:pt>
                <c:pt idx="6" formatCode="0.0%">
                  <c:v>0.14841371874658804</c:v>
                </c:pt>
                <c:pt idx="9" formatCode="0.0%">
                  <c:v>0.13311253100130491</c:v>
                </c:pt>
                <c:pt idx="12" formatCode="0.0%">
                  <c:v>0.15960835545855445</c:v>
                </c:pt>
                <c:pt idx="15" formatCode="0.0%">
                  <c:v>0.10914376321353254</c:v>
                </c:pt>
                <c:pt idx="18" formatCode="0.0%">
                  <c:v>0.12215772656855267</c:v>
                </c:pt>
              </c:numCache>
            </c:numRef>
          </c:val>
        </c:ser>
        <c:ser>
          <c:idx val="1"/>
          <c:order val="2"/>
          <c:tx>
            <c:strRef>
              <c:f>'F overall performance'!$T$19</c:f>
              <c:strCache>
                <c:ptCount val="1"/>
                <c:pt idx="0">
                  <c:v>12 Profitabiliteti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performance'!$T$20:$T$41</c:f>
              <c:numCache>
                <c:formatCode>General</c:formatCode>
                <c:ptCount val="22"/>
                <c:pt idx="0" formatCode="0.0%">
                  <c:v>3.3126278910510801E-2</c:v>
                </c:pt>
                <c:pt idx="3" formatCode="0.0%">
                  <c:v>8.6918311274924193E-2</c:v>
                </c:pt>
                <c:pt idx="6" formatCode="0.0%">
                  <c:v>8.2959811659211513E-2</c:v>
                </c:pt>
                <c:pt idx="9" formatCode="0.0%">
                  <c:v>3.1792293570051616E-2</c:v>
                </c:pt>
                <c:pt idx="12" formatCode="0.0%">
                  <c:v>6.2497419480964045E-2</c:v>
                </c:pt>
                <c:pt idx="15" formatCode="0.0%">
                  <c:v>7.2312544285992916E-2</c:v>
                </c:pt>
                <c:pt idx="18" formatCode="0.0%">
                  <c:v>5.5499983531361284E-2</c:v>
                </c:pt>
              </c:numCache>
            </c:numRef>
          </c:val>
        </c:ser>
        <c:ser>
          <c:idx val="2"/>
          <c:order val="3"/>
          <c:tx>
            <c:strRef>
              <c:f>'F overall performance'!$U$19</c:f>
              <c:strCache>
                <c:ptCount val="1"/>
                <c:pt idx="0">
                  <c:v>12 Efiçenca komerciale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performance'!$U$20:$U$41</c:f>
              <c:numCache>
                <c:formatCode>General</c:formatCode>
                <c:ptCount val="22"/>
                <c:pt idx="0" formatCode="0.0%">
                  <c:v>0</c:v>
                </c:pt>
                <c:pt idx="3" formatCode="0.0%">
                  <c:v>0</c:v>
                </c:pt>
                <c:pt idx="6" formatCode="0.0%">
                  <c:v>0</c:v>
                </c:pt>
                <c:pt idx="9" formatCode="0.0%">
                  <c:v>2.9100000000000011E-2</c:v>
                </c:pt>
                <c:pt idx="12" formatCode="0.0%">
                  <c:v>3.7500000000000033E-2</c:v>
                </c:pt>
                <c:pt idx="15" formatCode="0.0%">
                  <c:v>3.5200000000000044E-2</c:v>
                </c:pt>
                <c:pt idx="18" formatCode="0.0%">
                  <c:v>4.4400000000000134E-2</c:v>
                </c:pt>
              </c:numCache>
            </c:numRef>
          </c:val>
        </c:ser>
        <c:ser>
          <c:idx val="5"/>
          <c:order val="4"/>
          <c:tx>
            <c:strRef>
              <c:f>'F overall performance'!$V$19</c:f>
              <c:strCache>
                <c:ptCount val="1"/>
                <c:pt idx="0">
                  <c:v>13 Furnizimi me Ujë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performance'!$V$20:$V$41</c:f>
              <c:numCache>
                <c:formatCode>0.0%</c:formatCode>
                <c:ptCount val="22"/>
                <c:pt idx="1">
                  <c:v>0.30108846511908544</c:v>
                </c:pt>
                <c:pt idx="4">
                  <c:v>0.40922815585873967</c:v>
                </c:pt>
                <c:pt idx="7">
                  <c:v>0.32140604918597226</c:v>
                </c:pt>
                <c:pt idx="10">
                  <c:v>0.37914190776490775</c:v>
                </c:pt>
                <c:pt idx="13">
                  <c:v>0.33390022072945169</c:v>
                </c:pt>
                <c:pt idx="16">
                  <c:v>0.39649379637282606</c:v>
                </c:pt>
                <c:pt idx="19">
                  <c:v>0.43022584914364725</c:v>
                </c:pt>
                <c:pt idx="21" formatCode="0%">
                  <c:v>0.45</c:v>
                </c:pt>
              </c:numCache>
            </c:numRef>
          </c:val>
        </c:ser>
        <c:ser>
          <c:idx val="7"/>
          <c:order val="5"/>
          <c:tx>
            <c:strRef>
              <c:f>'F overall performance'!$W$19</c:f>
              <c:strCache>
                <c:ptCount val="1"/>
                <c:pt idx="0">
                  <c:v>13 Ujëra të zeza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performance'!$W$20:$W$41</c:f>
              <c:numCache>
                <c:formatCode>0.0%</c:formatCode>
                <c:ptCount val="22"/>
                <c:pt idx="1">
                  <c:v>9.5342749697328519E-2</c:v>
                </c:pt>
                <c:pt idx="4">
                  <c:v>9.2443910841672125E-2</c:v>
                </c:pt>
                <c:pt idx="7">
                  <c:v>0.15426684833013943</c:v>
                </c:pt>
                <c:pt idx="10">
                  <c:v>0.1151550690874817</c:v>
                </c:pt>
                <c:pt idx="13">
                  <c:v>0.14890716722791081</c:v>
                </c:pt>
                <c:pt idx="16">
                  <c:v>0.1047292476156855</c:v>
                </c:pt>
                <c:pt idx="19">
                  <c:v>0.11217267827529179</c:v>
                </c:pt>
                <c:pt idx="21" formatCode="0%">
                  <c:v>0.35000000000000031</c:v>
                </c:pt>
              </c:numCache>
            </c:numRef>
          </c:val>
        </c:ser>
        <c:ser>
          <c:idx val="8"/>
          <c:order val="6"/>
          <c:tx>
            <c:strRef>
              <c:f>'F overall performance'!$X$19</c:f>
              <c:strCache>
                <c:ptCount val="1"/>
                <c:pt idx="0">
                  <c:v>13 Profitabiliteti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performance'!$X$20:$X$41</c:f>
              <c:numCache>
                <c:formatCode>0.0%</c:formatCode>
                <c:ptCount val="22"/>
                <c:pt idx="1">
                  <c:v>0</c:v>
                </c:pt>
                <c:pt idx="4">
                  <c:v>0</c:v>
                </c:pt>
                <c:pt idx="7">
                  <c:v>3.9053556300403802E-2</c:v>
                </c:pt>
                <c:pt idx="10">
                  <c:v>2.5985363784808101E-2</c:v>
                </c:pt>
                <c:pt idx="13">
                  <c:v>5.4952329413179034E-2</c:v>
                </c:pt>
                <c:pt idx="16">
                  <c:v>0.1</c:v>
                </c:pt>
                <c:pt idx="19">
                  <c:v>0.1</c:v>
                </c:pt>
                <c:pt idx="21" formatCode="0%">
                  <c:v>0.1</c:v>
                </c:pt>
              </c:numCache>
            </c:numRef>
          </c:val>
        </c:ser>
        <c:ser>
          <c:idx val="9"/>
          <c:order val="7"/>
          <c:tx>
            <c:strRef>
              <c:f>'F overall performance'!$Y$19</c:f>
              <c:strCache>
                <c:ptCount val="1"/>
                <c:pt idx="0">
                  <c:v>13 Efiçenca komerciale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'F overall performance'!$Q$20:$Q$41</c:f>
              <c:strCache>
                <c:ptCount val="22"/>
                <c:pt idx="0">
                  <c:v>MIT</c:v>
                </c:pt>
                <c:pt idx="3">
                  <c:v>PE</c:v>
                </c:pt>
                <c:pt idx="6">
                  <c:v>FE</c:v>
                </c:pt>
                <c:pt idx="9">
                  <c:v>PZ</c:v>
                </c:pt>
                <c:pt idx="12">
                  <c:v>PR</c:v>
                </c:pt>
                <c:pt idx="15">
                  <c:v>GJI</c:v>
                </c:pt>
                <c:pt idx="18">
                  <c:v>GJA</c:v>
                </c:pt>
                <c:pt idx="21">
                  <c:v>Ideal</c:v>
                </c:pt>
              </c:strCache>
            </c:strRef>
          </c:cat>
          <c:val>
            <c:numRef>
              <c:f>'F overall performance'!$Y$20:$Y$41</c:f>
              <c:numCache>
                <c:formatCode>0.0%</c:formatCode>
                <c:ptCount val="22"/>
                <c:pt idx="1">
                  <c:v>0</c:v>
                </c:pt>
                <c:pt idx="4">
                  <c:v>1.1230525011613156E-2</c:v>
                </c:pt>
                <c:pt idx="7">
                  <c:v>2.0887349726300827E-4</c:v>
                </c:pt>
                <c:pt idx="10">
                  <c:v>3.0631282453195685E-2</c:v>
                </c:pt>
                <c:pt idx="13">
                  <c:v>4.0309758673486955E-2</c:v>
                </c:pt>
                <c:pt idx="16">
                  <c:v>2.5215064580650284E-2</c:v>
                </c:pt>
                <c:pt idx="19">
                  <c:v>3.7647176670657048E-2</c:v>
                </c:pt>
                <c:pt idx="21" formatCode="0%">
                  <c:v>0.1</c:v>
                </c:pt>
              </c:numCache>
            </c:numRef>
          </c:val>
        </c:ser>
        <c:gapWidth val="0"/>
        <c:overlap val="100"/>
        <c:axId val="43087744"/>
        <c:axId val="43089280"/>
      </c:barChart>
      <c:catAx>
        <c:axId val="430877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3089280"/>
        <c:crossesAt val="0"/>
        <c:auto val="1"/>
        <c:lblAlgn val="ctr"/>
        <c:lblOffset val="100"/>
        <c:tickLblSkip val="1"/>
      </c:catAx>
      <c:valAx>
        <c:axId val="43089280"/>
        <c:scaling>
          <c:orientation val="minMax"/>
          <c:max val="1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 lang="en-GB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GB"/>
                  <a:t>EUR (2010)</a:t>
                </a:r>
              </a:p>
            </c:rich>
          </c:tx>
          <c:layout>
            <c:manualLayout>
              <c:xMode val="edge"/>
              <c:yMode val="edge"/>
              <c:x val="0.40070422535211281"/>
              <c:y val="0.86717715654672423"/>
            </c:manualLayout>
          </c:layout>
        </c:title>
        <c:numFmt formatCode="0%" sourceLinked="0"/>
        <c:majorTickMark val="none"/>
        <c:tickLblPos val="low"/>
        <c:txPr>
          <a:bodyPr/>
          <a:lstStyle/>
          <a:p>
            <a:pPr>
              <a:defRPr lang="en-GB"/>
            </a:pPr>
            <a:endParaRPr lang="en-US"/>
          </a:p>
        </c:txPr>
        <c:crossAx val="43087744"/>
        <c:crosses val="autoZero"/>
        <c:crossBetween val="between"/>
        <c:majorUnit val="0.2"/>
        <c:minorUnit val="2.0000000000000025E-2"/>
      </c:valAx>
    </c:plotArea>
    <c:legend>
      <c:legendPos val="r"/>
      <c:layout>
        <c:manualLayout>
          <c:xMode val="edge"/>
          <c:yMode val="edge"/>
          <c:x val="9.4022986481324747E-2"/>
          <c:y val="0.84391883248149491"/>
          <c:w val="0.83188353310649965"/>
          <c:h val="0.1323045919569652"/>
        </c:manualLayout>
      </c:layout>
      <c:spPr>
        <a:solidFill>
          <a:schemeClr val="bg1"/>
        </a:solidFill>
      </c:spPr>
      <c:txPr>
        <a:bodyPr/>
        <a:lstStyle/>
        <a:p>
          <a:pPr>
            <a:defRPr lang="en-GB" sz="9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0.06383</cdr:x>
      <cdr:y>0.78859</cdr:y>
    </cdr:from>
    <cdr:to>
      <cdr:x>0.83688</cdr:x>
      <cdr:y>0.8557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" y="2238375"/>
          <a:ext cx="41529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0.06383</cdr:x>
      <cdr:y>0.78859</cdr:y>
    </cdr:from>
    <cdr:to>
      <cdr:x>0.83688</cdr:x>
      <cdr:y>0.8557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2900" y="2238375"/>
          <a:ext cx="41529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fld id="{E01A8D6A-4FB8-4573-960E-603E711DCC13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fld id="{B0B3779E-B7B7-4C0D-9556-3F386C8DC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8530-7DFB-4ECE-99DA-26CC9583F284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D2402-FA20-42B7-988B-40B70318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EDF7E-BD27-4C13-B1CA-4CFB434F84E6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B78E-08BD-4452-8B77-251956E8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3CEE-A496-43D2-9A38-2D13EA6924EA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72AC-05F5-4E67-80BC-5B80CCC1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78BD-A581-4F62-8385-5F6E9AEF9373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781F-A22F-44DA-97F5-7D111E14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230D-5413-46FA-B921-837FA8729EEF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B34E-D9BB-4285-A359-98A72DF4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802B-C16C-4D6C-80EA-378F83467CB0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4572-A0E4-41A5-A982-C2597BFBE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1746-52EB-40F3-9B13-912DC9B61579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D946C-E73C-4448-AA72-7E3E59D1E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D046-8708-4BF2-897E-F2A99E856642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98FF-DCDE-4994-9BF7-5825C1AC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chemeClr val="bg2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BB0F67F-FBC9-4399-858C-D5493C9AD05A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16217C3-F106-4A42-8F8E-16B8BE564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457200"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PREZENTIMI I REZULTATEVE NGA </a:t>
            </a:r>
            <a:r>
              <a:rPr lang="sq-AL" sz="2800" dirty="0" smtClean="0">
                <a:latin typeface="Calibri" pitchFamily="34" charset="0"/>
                <a:cs typeface="Calibri" pitchFamily="34" charset="0"/>
              </a:rPr>
              <a:t>PERFORMANCA E PËRGJITHSHME E KRU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2013</a:t>
            </a:r>
            <a:endParaRPr lang="sq-AL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n-US" sz="24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sq-AL" sz="24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sq-AL" sz="2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Qamil Musa, ZRRUK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03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Shtator</a:t>
            </a:r>
            <a:r>
              <a:rPr lang="sq-AL" sz="2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201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4,</a:t>
            </a:r>
            <a:r>
              <a:rPr lang="sq-AL" sz="2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Prishtinë</a:t>
            </a:r>
          </a:p>
        </p:txBody>
      </p:sp>
      <p:pic>
        <p:nvPicPr>
          <p:cNvPr id="2051" name="Picture 4" descr="Logo-e-ZRRUK_2012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199" y="304802"/>
            <a:ext cx="6400800" cy="86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effectLst/>
                <a:latin typeface="Calibri" pitchFamily="34" charset="0"/>
                <a:cs typeface="Calibri" pitchFamily="34" charset="0"/>
              </a:rPr>
              <a:t>TREGUESIT DHE KRITERET E VLERSIMIT</a:t>
            </a:r>
            <a:endParaRPr lang="en-US" sz="24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8" y="904597"/>
          <a:ext cx="8686802" cy="4429403"/>
        </p:xfrm>
        <a:graphic>
          <a:graphicData uri="http://schemas.openxmlformats.org/drawingml/2006/table">
            <a:tbl>
              <a:tblPr/>
              <a:tblGrid>
                <a:gridCol w="1708189"/>
                <a:gridCol w="1873213"/>
                <a:gridCol w="1193908"/>
                <a:gridCol w="1358932"/>
                <a:gridCol w="756044"/>
                <a:gridCol w="756044"/>
                <a:gridCol w="1040472"/>
              </a:tblGrid>
              <a:tr h="636267">
                <a:tc>
                  <a:txBody>
                    <a:bodyPr/>
                    <a:lstStyle/>
                    <a:p>
                      <a:pPr marL="6985" marR="0" indent="-698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latin typeface="Calibri"/>
                          <a:ea typeface="MS Mincho"/>
                          <a:cs typeface="Calibri"/>
                        </a:rPr>
                        <a:t>Grupi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-1841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latin typeface="Calibri"/>
                          <a:ea typeface="MS Mincho"/>
                          <a:cs typeface="Calibri"/>
                        </a:rPr>
                        <a:t>Matja e performancës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985" marR="0" indent="-698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latin typeface="Calibri"/>
                          <a:ea typeface="MS Mincho"/>
                          <a:cs typeface="Calibri"/>
                        </a:rPr>
                        <a:t>Pesha e rëndësisë së nën-grupit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985" marR="0" indent="-6159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latin typeface="Calibri"/>
                          <a:ea typeface="MS Mincho"/>
                          <a:cs typeface="Calibri"/>
                        </a:rPr>
                        <a:t>Pesha e rëndësisë së grupit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937">
                <a:tc rowSpan="5">
                  <a:txBody>
                    <a:bodyPr/>
                    <a:lstStyle/>
                    <a:p>
                      <a:pPr marL="6985" marR="0" indent="-698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Furnizimi me ujë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Cilësia e ujit të pijshëm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30%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100%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45%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100%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Shtypja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Disponueshmëria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35%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Mbulimi me shërbime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20%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Efiçienca e kostos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159">
                <a:tc rowSpan="4">
                  <a:txBody>
                    <a:bodyPr/>
                    <a:lstStyle/>
                    <a:p>
                      <a:pPr marL="6985" marR="0" indent="-698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Ujëra të zeza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Cilësia e shkarkimit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20%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100%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35%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Besueshmëria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20%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Mbulimi me shërbime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50%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Efiçienca e kostos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391">
                <a:tc rowSpan="2">
                  <a:txBody>
                    <a:bodyPr/>
                    <a:lstStyle/>
                    <a:p>
                      <a:pPr marL="6985" marR="0" indent="-698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Financiar / komercial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3873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Profitabiliteti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327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20%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3873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Calibri"/>
                          <a:ea typeface="MS Mincho"/>
                          <a:cs typeface="Calibri"/>
                        </a:rPr>
                        <a:t>Efiçienca komerciale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327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828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Calibri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638800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Shkalla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arketimit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 me 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ulte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se 60% -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vlersohet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me 0%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Kualiteti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I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Ujit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 75:25 (Ne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dobi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te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aspektit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Mikrobiologjik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ndaj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atij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Fiziko-Kimik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effectLst/>
                <a:latin typeface="Calibri" pitchFamily="34" charset="0"/>
                <a:cs typeface="Calibri" pitchFamily="34" charset="0"/>
              </a:rPr>
              <a:t>OBJEKTIVAT E SYNUAR</a:t>
            </a:r>
            <a:endParaRPr lang="en-US" sz="24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2400" y="677551"/>
            <a:ext cx="88392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2550" algn="l"/>
                <a:tab pos="4445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F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urnizimit me ujë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445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Mbulueshmëria me shërbime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100% në zonën respektive të shërbimit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445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Cilësia e ujit të furnizuar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e cila është 100% në pajtueshmëri me standardet  vendore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445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Presioni i ujit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brenda referencave ligjore vendore me nivelet e specifikuara minimale (25 m.sh.u)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445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Disponueshmëria e furnizimit me ujë,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për të gjithë konsumatorët në baza të vazhdueshme p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ë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 24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445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Efiçenca e kostos, 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për njësi e ujit të shitur dhe n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ë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përputhje me pritjet sipas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P.Bi</a:t>
            </a:r>
            <a:r>
              <a:rPr kumimoji="0" lang="sq-A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znesit.</a:t>
            </a:r>
            <a:endParaRPr kumimoji="0" lang="sq-AL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3057926"/>
            <a:ext cx="89154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-82550" algn="l"/>
                <a:tab pos="457200" algn="l"/>
              </a:tabLst>
            </a:pPr>
            <a:r>
              <a:rPr lang="en-US" sz="2000" b="1" dirty="0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S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hërbimin e ujërave të zeza,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572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Mbulueshmëri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me shërbime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ë ujëra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të zeza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vler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prej 95% e konsiderohet si  pritje ideale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572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Cilësi e ujërave të zeza të shkarkuara,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në pajtueshmëri me 100% me  standarde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mjedisore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572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Besueshmëri e shërbimeve për ujëra të zeza,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me zero shtëpi të prekura nga vërshimet e kanalizimeve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-82550" algn="l"/>
                <a:tab pos="4572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Efiçenca e kostos,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kosto efiҫente për njësi të shërbimeve për ujëra të zeza për amvisëri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05400"/>
            <a:ext cx="8382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Eficenca</a:t>
            </a:r>
            <a:r>
              <a:rPr lang="en-US" sz="2000" b="1" dirty="0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Komerciale</a:t>
            </a:r>
            <a:endParaRPr lang="en-US" sz="2000" b="1" dirty="0" smtClean="0">
              <a:latin typeface="Calibri" pitchFamily="34" charset="0"/>
              <a:ea typeface="MS Mincho" pitchFamily="49" charset="-128"/>
              <a:cs typeface="Calibri" pitchFamily="34" charset="0"/>
            </a:endParaRPr>
          </a:p>
          <a:p>
            <a:pPr marL="182880">
              <a:spcBef>
                <a:spcPts val="600"/>
              </a:spcBef>
              <a:spcAft>
                <a:spcPts val="0"/>
              </a:spcAft>
            </a:pP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Profitabilitet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te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lejuar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prej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5,3%</a:t>
            </a:r>
          </a:p>
          <a:p>
            <a:pPr marL="182880">
              <a:spcBef>
                <a:spcPts val="600"/>
              </a:spcBef>
              <a:spcAft>
                <a:spcPts val="0"/>
              </a:spcAft>
            </a:pP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Eficenc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te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plote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100% ne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shkalla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e </a:t>
            </a:r>
            <a:r>
              <a:rPr lang="en-US" sz="16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arketimit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2400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sq-AL" sz="2400" b="0" dirty="0" smtClean="0">
                <a:effectLst/>
                <a:latin typeface="Calibri" pitchFamily="34" charset="0"/>
                <a:cs typeface="Calibri" pitchFamily="34" charset="0"/>
              </a:rPr>
              <a:t>REZULTATET E VLERËSIMIT SI DHE RANGIMI I KRU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09600"/>
          <a:ext cx="7086599" cy="2920804"/>
        </p:xfrm>
        <a:graphic>
          <a:graphicData uri="http://schemas.openxmlformats.org/drawingml/2006/table">
            <a:tbl>
              <a:tblPr/>
              <a:tblGrid>
                <a:gridCol w="1143000"/>
                <a:gridCol w="1429762"/>
                <a:gridCol w="1120054"/>
                <a:gridCol w="1269572"/>
                <a:gridCol w="920993"/>
                <a:gridCol w="1203218"/>
              </a:tblGrid>
              <a:tr h="32531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KRU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Furnizimi me Ujë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Ujëra të Zeza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Profitabiliteti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Arkëtimi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Totali i pikëve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Ideale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Hidrodrin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10.7%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8.7%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63.5%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rishtina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6.2%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63.3%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Radoniq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40.5%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12.2%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4.4%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62.7%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Hidroregjioni</a:t>
                      </a:r>
                      <a:r>
                        <a:rPr lang="en-US" sz="1400" b="1" baseline="0" dirty="0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59.7%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Hidromorava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36.6%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10.9%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7.2%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3.5%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58.2%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Bifurkacioni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57.9%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710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itrovica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45.7%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1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Totali i pikëve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12.8%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6.1%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2.1%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58.7%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581399"/>
          <a:ext cx="8458199" cy="3117054"/>
        </p:xfrm>
        <a:graphic>
          <a:graphicData uri="http://schemas.openxmlformats.org/drawingml/2006/table">
            <a:tbl>
              <a:tblPr/>
              <a:tblGrid>
                <a:gridCol w="1295400"/>
                <a:gridCol w="1592061"/>
                <a:gridCol w="1149578"/>
                <a:gridCol w="1302479"/>
                <a:gridCol w="946325"/>
                <a:gridCol w="1153306"/>
                <a:gridCol w="1019050"/>
              </a:tblGrid>
              <a:tr h="3576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KRU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Furnizimi me Ujë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Ujëra të Zeza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Profitabiliteti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Arkëtimi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Totali i </a:t>
                      </a:r>
                      <a:r>
                        <a:rPr lang="en-US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sq-AL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ikëve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Ndryshimi 2012/2013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22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Ideale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Radoniqi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11.2%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68.0%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5.3%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Hidromorava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39.6%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62.6%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4.4%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rishtina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33.4%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5.5%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57.8%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-5.5%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Hidroregjioni</a:t>
                      </a:r>
                      <a:r>
                        <a:rPr lang="en-US" sz="1400" b="1" baseline="0" dirty="0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37.9%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2.6%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55.1%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-4.7%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Bifurkacioni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32.1%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15.4%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51.5%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-6.2%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Hidrodrini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40.9%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9.2%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51.3%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-12.2%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2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400" b="1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itrovica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9.5%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39.6%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-6.1%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Totali i pikëve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36.7%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11.8%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4.6%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55.1%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86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Ndryshimi 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2012/2013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-1.1%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-1.0%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-1.5%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5760" marR="0" indent="-18288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-3.6%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04800" y="9144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77000" y="1600200"/>
            <a:ext cx="1524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1.GJA  -68.0%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2.GJI    -62.6%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3.PR    -57.8%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4.PZ     -55.1%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5.FE     -51.5%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6.PE     -51.3%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7.MIT  -39.6%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PERFORMANCA E P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Ë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RGJITHSHME E KRU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8386</TotalTime>
  <Words>636</Words>
  <Application>Microsoft Office PowerPoint</Application>
  <PresentationFormat>On-screen Show (4:3)</PresentationFormat>
  <Paragraphs>204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TREGUESIT DHE KRITERET E VLERSIMIT</vt:lpstr>
      <vt:lpstr>OBJEKTIVAT E SYNUAR</vt:lpstr>
      <vt:lpstr> REZULTATET E VLERËSIMIT SI DHE RANGIMI I KRU 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botek</dc:creator>
  <cp:lastModifiedBy>Asus</cp:lastModifiedBy>
  <cp:revision>597</cp:revision>
  <dcterms:created xsi:type="dcterms:W3CDTF">2010-09-16T07:24:30Z</dcterms:created>
  <dcterms:modified xsi:type="dcterms:W3CDTF">2014-09-02T19:31:21Z</dcterms:modified>
</cp:coreProperties>
</file>