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handoutMasterIdLst>
    <p:handoutMasterId r:id="rId10"/>
  </p:handoutMasterIdLst>
  <p:sldIdLst>
    <p:sldId id="259" r:id="rId2"/>
    <p:sldId id="299" r:id="rId3"/>
    <p:sldId id="312" r:id="rId4"/>
    <p:sldId id="349" r:id="rId5"/>
    <p:sldId id="357" r:id="rId6"/>
    <p:sldId id="339" r:id="rId7"/>
    <p:sldId id="350" r:id="rId8"/>
    <p:sldId id="277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639" autoAdjust="0"/>
    <p:restoredTop sz="94689" autoAdjust="0"/>
  </p:normalViewPr>
  <p:slideViewPr>
    <p:cSldViewPr>
      <p:cViewPr>
        <p:scale>
          <a:sx n="90" d="100"/>
          <a:sy n="90" d="100"/>
        </p:scale>
        <p:origin x="-588" y="22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Perpunimi%20i%20Grafeve%20per%20Raportin%20e%20Performances%202012-QAMILI\130517_aa_Master%20output_Alban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erpunimi%20i%20Grafeve%20per%20Raportin%20e%20Performances%202012-QAMILI\130517_aa_Master%20output_Alban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erpunimi%20i%20Grafeve%20per%20Raportin%20e%20Performances%202012-QAMILI\130515_jo_Master%20output%20financia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9197408834534074"/>
          <c:y val="8.7261717285339296E-2"/>
          <c:w val="0.77582733009437677"/>
          <c:h val="0.74349906261717413"/>
        </c:manualLayout>
      </c:layout>
      <c:areaChart>
        <c:grouping val="stacked"/>
        <c:ser>
          <c:idx val="0"/>
          <c:order val="0"/>
          <c:tx>
            <c:strRef>
              <c:f>'W sector indicators'!$C$20</c:f>
              <c:strCache>
                <c:ptCount val="1"/>
                <c:pt idx="0">
                  <c:v>Uji i shitur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3.9344264326540042E-2"/>
                  <c:y val="-1.389961558989639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en-US" sz="1200" dirty="0" smtClean="0">
                        <a:latin typeface="Calibri" pitchFamily="34" charset="0"/>
                        <a:cs typeface="Calibri" pitchFamily="34" charset="0"/>
                      </a:rPr>
                      <a:t>55</a:t>
                    </a:r>
                    <a:endParaRPr lang="en-US" sz="1200" dirty="0">
                      <a:latin typeface="Calibri" pitchFamily="34" charset="0"/>
                      <a:cs typeface="Calibri" pitchFamily="34" charset="0"/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-3.6065159004869738E-17"/>
                  <c:y val="-1.389961558989647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en-US" sz="1200" dirty="0" smtClean="0">
                        <a:latin typeface="Calibri" pitchFamily="34" charset="0"/>
                        <a:cs typeface="Calibri" pitchFamily="34" charset="0"/>
                      </a:rPr>
                      <a:t>56</a:t>
                    </a:r>
                    <a:endParaRPr lang="en-US" sz="1200" dirty="0">
                      <a:latin typeface="Calibri" pitchFamily="34" charset="0"/>
                      <a:cs typeface="Calibri" pitchFamily="34" charset="0"/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1.9672132163270021E-3"/>
                  <c:y val="-9.2664103932644151E-3"/>
                </c:manualLayout>
              </c:layout>
              <c:tx>
                <c:rich>
                  <a:bodyPr/>
                  <a:lstStyle/>
                  <a:p>
                    <a:r>
                      <a:rPr lang="en-US" sz="1200">
                        <a:latin typeface="Calibri" pitchFamily="34" charset="0"/>
                        <a:cs typeface="Calibri" pitchFamily="34" charset="0"/>
                      </a:rPr>
                      <a:t> 56 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3.5461132518009905E-2"/>
                  <c:y val="9.7810273715785503E-3"/>
                </c:manualLayout>
              </c:layout>
              <c:tx>
                <c:rich>
                  <a:bodyPr/>
                  <a:lstStyle/>
                  <a:p>
                    <a:r>
                      <a:rPr lang="en-US" sz="1200">
                        <a:latin typeface="Calibri" pitchFamily="34" charset="0"/>
                        <a:cs typeface="Calibri" pitchFamily="34" charset="0"/>
                      </a:rPr>
                      <a:t> 58 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2.950819824490504E-2"/>
                  <c:y val="-4.6332051966322544E-3"/>
                </c:manualLayout>
              </c:layout>
              <c:tx>
                <c:rich>
                  <a:bodyPr/>
                  <a:lstStyle/>
                  <a:p>
                    <a:r>
                      <a:rPr lang="en-US" sz="1200">
                        <a:latin typeface="Calibri" pitchFamily="34" charset="0"/>
                        <a:cs typeface="Calibri" pitchFamily="34" charset="0"/>
                      </a:rPr>
                      <a:t> 58,000,000 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>
                    <a:latin typeface="Calibri" pitchFamily="34" charset="0"/>
                    <a:cs typeface="Calibri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'W sector indicators'!$B$21:$B$24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'W sector indicators'!$C$21:$C$24</c:f>
              <c:numCache>
                <c:formatCode>_-* #,##0_-;\-* #,##0_-;_-* "-"??_-;_-@_-</c:formatCode>
                <c:ptCount val="4"/>
                <c:pt idx="0">
                  <c:v>55420471</c:v>
                </c:pt>
                <c:pt idx="1">
                  <c:v>56099172</c:v>
                </c:pt>
                <c:pt idx="2">
                  <c:v>56550813</c:v>
                </c:pt>
                <c:pt idx="3">
                  <c:v>57902293</c:v>
                </c:pt>
              </c:numCache>
            </c:numRef>
          </c:val>
        </c:ser>
        <c:ser>
          <c:idx val="1"/>
          <c:order val="1"/>
          <c:tx>
            <c:strRef>
              <c:f>'W sector indicators'!$D$20</c:f>
              <c:strCache>
                <c:ptCount val="1"/>
                <c:pt idx="0">
                  <c:v>Uji i pafaturuar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5400">
              <a:noFill/>
            </a:ln>
          </c:spPr>
          <c:dLbls>
            <c:dLbl>
              <c:idx val="0"/>
              <c:layout>
                <c:manualLayout>
                  <c:x val="4.1311477542867132E-2"/>
                  <c:y val="-3.706564157305746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en-US" sz="1200" dirty="0" smtClean="0">
                        <a:latin typeface="Calibri" pitchFamily="34" charset="0"/>
                        <a:cs typeface="Calibri" pitchFamily="34" charset="0"/>
                      </a:rPr>
                      <a:t>78</a:t>
                    </a:r>
                    <a:endParaRPr lang="en-US" sz="1200" dirty="0">
                      <a:latin typeface="Calibri" pitchFamily="34" charset="0"/>
                      <a:cs typeface="Calibri" pitchFamily="34" charset="0"/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1.9672132163269743E-3"/>
                  <c:y val="-2.779923117979285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en-US" sz="1200" dirty="0" smtClean="0">
                        <a:latin typeface="Calibri" pitchFamily="34" charset="0"/>
                        <a:cs typeface="Calibri" pitchFamily="34" charset="0"/>
                      </a:rPr>
                      <a:t>83 </a:t>
                    </a:r>
                    <a:endParaRPr lang="en-US" sz="1200" dirty="0">
                      <a:latin typeface="Calibri" pitchFamily="34" charset="0"/>
                      <a:cs typeface="Calibri" pitchFamily="34" charset="0"/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1.9672132163270021E-3"/>
                  <c:y val="-2.316602598316066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en-US" sz="1200" dirty="0" smtClean="0">
                        <a:latin typeface="Calibri" pitchFamily="34" charset="0"/>
                        <a:cs typeface="Calibri" pitchFamily="34" charset="0"/>
                      </a:rPr>
                      <a:t>90 </a:t>
                    </a:r>
                    <a:endParaRPr lang="en-US" sz="1200" dirty="0">
                      <a:latin typeface="Calibri" pitchFamily="34" charset="0"/>
                      <a:cs typeface="Calibri" pitchFamily="34" charset="0"/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-2.5624895292343797E-2"/>
                  <c:y val="-4.259992500937383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>
                        <a:latin typeface="Calibri" pitchFamily="34" charset="0"/>
                        <a:cs typeface="Calibri" pitchFamily="34" charset="0"/>
                      </a:rPr>
                      <a:t>8</a:t>
                    </a:r>
                    <a:r>
                      <a:rPr lang="en-US" sz="1200" dirty="0" smtClean="0">
                        <a:latin typeface="Calibri" pitchFamily="34" charset="0"/>
                        <a:cs typeface="Calibri" pitchFamily="34" charset="0"/>
                      </a:rPr>
                      <a:t>0</a:t>
                    </a:r>
                    <a:endParaRPr lang="en-US" sz="1200" dirty="0">
                      <a:latin typeface="Calibri" pitchFamily="34" charset="0"/>
                      <a:cs typeface="Calibri" pitchFamily="34" charset="0"/>
                    </a:endParaRPr>
                  </a:p>
                </c:rich>
              </c:tx>
              <c:showVal val="1"/>
            </c:dLbl>
            <c:dLbl>
              <c:idx val="4"/>
              <c:layout>
                <c:manualLayout>
                  <c:x val="-2.7540985028578546E-2"/>
                  <c:y val="-2.3166025983160667E-2"/>
                </c:manualLayout>
              </c:layout>
              <c:tx>
                <c:rich>
                  <a:bodyPr/>
                  <a:lstStyle/>
                  <a:p>
                    <a:r>
                      <a:rPr lang="en-US" sz="1200">
                        <a:latin typeface="Calibri" pitchFamily="34" charset="0"/>
                        <a:cs typeface="Calibri" pitchFamily="34" charset="0"/>
                      </a:rPr>
                      <a:t> 80,000,000 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>
                    <a:latin typeface="Calibri" pitchFamily="34" charset="0"/>
                    <a:cs typeface="Calibri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'W sector indicators'!$B$21:$B$24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'W sector indicators'!$D$21:$D$24</c:f>
              <c:numCache>
                <c:formatCode>_-* #,##0_-;\-* #,##0_-;_-* "-"??_-;_-@_-</c:formatCode>
                <c:ptCount val="4"/>
                <c:pt idx="0">
                  <c:v>77669363.045948192</c:v>
                </c:pt>
                <c:pt idx="1">
                  <c:v>83355601</c:v>
                </c:pt>
                <c:pt idx="2">
                  <c:v>89896902</c:v>
                </c:pt>
                <c:pt idx="3">
                  <c:v>80209191</c:v>
                </c:pt>
              </c:numCache>
            </c:numRef>
          </c:val>
        </c:ser>
        <c:axId val="92728704"/>
        <c:axId val="92755072"/>
      </c:areaChart>
      <c:catAx>
        <c:axId val="927287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>
                <a:latin typeface="Calibri" pitchFamily="34" charset="0"/>
                <a:cs typeface="Calibri" pitchFamily="34" charset="0"/>
              </a:defRPr>
            </a:pPr>
            <a:endParaRPr lang="en-US"/>
          </a:p>
        </c:txPr>
        <c:crossAx val="92755072"/>
        <c:crosses val="autoZero"/>
        <c:auto val="1"/>
        <c:lblAlgn val="ctr"/>
        <c:lblOffset val="100"/>
      </c:catAx>
      <c:valAx>
        <c:axId val="92755072"/>
        <c:scaling>
          <c:orientation val="minMax"/>
          <c:max val="150000000"/>
          <c:min val="0"/>
        </c:scaling>
        <c:axPos val="l"/>
        <c:majorGridlines/>
        <c:numFmt formatCode="_-* #,##0_-;\-* #,##0_-;_-* &quot;-&quot;??_-;_-@_-" sourceLinked="1"/>
        <c:tickLblPos val="nextTo"/>
        <c:txPr>
          <a:bodyPr/>
          <a:lstStyle/>
          <a:p>
            <a:pPr>
              <a:defRPr sz="1200">
                <a:latin typeface="Calibri" pitchFamily="34" charset="0"/>
                <a:cs typeface="Calibri" pitchFamily="34" charset="0"/>
              </a:defRPr>
            </a:pPr>
            <a:endParaRPr lang="en-US"/>
          </a:p>
        </c:txPr>
        <c:crossAx val="92728704"/>
        <c:crosses val="autoZero"/>
        <c:crossBetween val="midCat"/>
        <c:majorUnit val="50000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5690805271681467"/>
          <c:y val="0.46128496437945593"/>
          <c:w val="0.24589982502187241"/>
          <c:h val="0.16756369653892567"/>
        </c:manualLayout>
      </c:layout>
    </c:legend>
    <c:plotVisOnly val="1"/>
    <c:dispBlanksAs val="zero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0053639655802518"/>
          <c:y val="6.9581194592036849E-2"/>
          <c:w val="0.89176224184097841"/>
          <c:h val="0.61737191812997116"/>
        </c:manualLayout>
      </c:layout>
      <c:lineChart>
        <c:grouping val="standard"/>
        <c:ser>
          <c:idx val="0"/>
          <c:order val="0"/>
          <c:tx>
            <c:strRef>
              <c:f>'W sector indicators'!$C$4</c:f>
              <c:strCache>
                <c:ptCount val="1"/>
                <c:pt idx="0">
                  <c:v>Mbulueshmëria me ujësjellës</c:v>
                </c:pt>
              </c:strCache>
            </c:strRef>
          </c:tx>
          <c:marker>
            <c:symbol val="none"/>
          </c:marker>
          <c:cat>
            <c:numRef>
              <c:f>'W sector indicators'!$B$5:$B$8</c:f>
              <c:numCache>
                <c:formatCode>0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'W sector indicators'!$C$5:$C$8</c:f>
              <c:numCache>
                <c:formatCode>0%</c:formatCode>
                <c:ptCount val="4"/>
                <c:pt idx="0">
                  <c:v>0.65000000000000646</c:v>
                </c:pt>
                <c:pt idx="1">
                  <c:v>0.69000000000000061</c:v>
                </c:pt>
                <c:pt idx="2">
                  <c:v>0.74000000000000365</c:v>
                </c:pt>
                <c:pt idx="3">
                  <c:v>0.78</c:v>
                </c:pt>
              </c:numCache>
            </c:numRef>
          </c:val>
        </c:ser>
        <c:ser>
          <c:idx val="1"/>
          <c:order val="1"/>
          <c:tx>
            <c:strRef>
              <c:f>'W sector indicators'!$D$4</c:f>
              <c:strCache>
                <c:ptCount val="1"/>
                <c:pt idx="0">
                  <c:v>Mbulueshmeria me kanalizim</c:v>
                </c:pt>
              </c:strCache>
            </c:strRef>
          </c:tx>
          <c:marker>
            <c:symbol val="none"/>
          </c:marker>
          <c:cat>
            <c:numRef>
              <c:f>'W sector indicators'!$B$5:$B$8</c:f>
              <c:numCache>
                <c:formatCode>0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'W sector indicators'!$D$5:$D$8</c:f>
              <c:numCache>
                <c:formatCode>0%</c:formatCode>
                <c:ptCount val="4"/>
                <c:pt idx="0">
                  <c:v>0.5</c:v>
                </c:pt>
                <c:pt idx="1">
                  <c:v>0.49000000000000032</c:v>
                </c:pt>
                <c:pt idx="2">
                  <c:v>0.51</c:v>
                </c:pt>
                <c:pt idx="3">
                  <c:v>0.56000000000000005</c:v>
                </c:pt>
              </c:numCache>
            </c:numRef>
          </c:val>
        </c:ser>
        <c:marker val="1"/>
        <c:axId val="92512640"/>
        <c:axId val="92514176"/>
      </c:lineChart>
      <c:catAx>
        <c:axId val="92512640"/>
        <c:scaling>
          <c:orientation val="minMax"/>
        </c:scaling>
        <c:axPos val="b"/>
        <c:numFmt formatCode="0" sourceLinked="1"/>
        <c:tickLblPos val="nextTo"/>
        <c:crossAx val="92514176"/>
        <c:crosses val="autoZero"/>
        <c:auto val="1"/>
        <c:lblAlgn val="ctr"/>
        <c:lblOffset val="100"/>
      </c:catAx>
      <c:valAx>
        <c:axId val="92514176"/>
        <c:scaling>
          <c:orientation val="minMax"/>
          <c:max val="1"/>
          <c:min val="0"/>
        </c:scaling>
        <c:axPos val="l"/>
        <c:majorGridlines/>
        <c:numFmt formatCode="0%" sourceLinked="1"/>
        <c:tickLblPos val="nextTo"/>
        <c:crossAx val="92512640"/>
        <c:crosses val="autoZero"/>
        <c:crossBetween val="between"/>
        <c:majorUnit val="0.25"/>
      </c:valAx>
    </c:plotArea>
    <c:legend>
      <c:legendPos val="r"/>
      <c:layout>
        <c:manualLayout>
          <c:xMode val="edge"/>
          <c:yMode val="edge"/>
          <c:x val="5.7199103498851663E-2"/>
          <c:y val="0.85951468710089463"/>
          <c:w val="0.9067106688005846"/>
          <c:h val="0.10369379019135402"/>
        </c:manualLayout>
      </c:layout>
    </c:legend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7989359010846578"/>
          <c:y val="9.8262467191601352E-2"/>
          <c:w val="0.5912429244537204"/>
          <c:h val="0.70216797900262296"/>
        </c:manualLayout>
      </c:layout>
      <c:scatterChart>
        <c:scatterStyle val="smoothMarker"/>
        <c:ser>
          <c:idx val="0"/>
          <c:order val="0"/>
          <c:tx>
            <c:strRef>
              <c:f>'Turnover and Cash (2)'!$I$23</c:f>
              <c:strCache>
                <c:ptCount val="1"/>
                <c:pt idx="0">
                  <c:v>Qarkullimi I planifikuar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'Turnover and Cash (2)'!$H$24:$H$27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xVal>
          <c:yVal>
            <c:numRef>
              <c:f>'Turnover and Cash (2)'!$I$24:$I$27</c:f>
              <c:numCache>
                <c:formatCode>General</c:formatCode>
                <c:ptCount val="4"/>
                <c:pt idx="2" formatCode="#,##0.00">
                  <c:v>29249235.486818079</c:v>
                </c:pt>
                <c:pt idx="3" formatCode="#,##0.00">
                  <c:v>33199554.476242103</c:v>
                </c:pt>
              </c:numCache>
            </c:numRef>
          </c:yVal>
          <c:smooth val="1"/>
        </c:ser>
        <c:ser>
          <c:idx val="3"/>
          <c:order val="1"/>
          <c:tx>
            <c:strRef>
              <c:f>'Turnover and Cash (2)'!$J$23</c:f>
              <c:strCache>
                <c:ptCount val="1"/>
                <c:pt idx="0">
                  <c:v>Arketimi I keshit te planifikuar</c:v>
                </c:pt>
              </c:strCache>
            </c:strRef>
          </c:tx>
          <c:spPr>
            <a:ln>
              <a:solidFill>
                <a:srgbClr val="C0504D">
                  <a:lumMod val="75000"/>
                </a:srgbClr>
              </a:solidFill>
              <a:prstDash val="dash"/>
            </a:ln>
          </c:spPr>
          <c:marker>
            <c:symbol val="none"/>
          </c:marker>
          <c:xVal>
            <c:numRef>
              <c:f>'Turnover and Cash (2)'!$H$24:$H$27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xVal>
          <c:yVal>
            <c:numRef>
              <c:f>'Turnover and Cash (2)'!$J$24:$J$27</c:f>
              <c:numCache>
                <c:formatCode>General</c:formatCode>
                <c:ptCount val="4"/>
                <c:pt idx="2" formatCode="#,##0.00">
                  <c:v>18707269.820141416</c:v>
                </c:pt>
                <c:pt idx="3" formatCode="#,##0.00">
                  <c:v>23259772.334503021</c:v>
                </c:pt>
              </c:numCache>
            </c:numRef>
          </c:yVal>
          <c:smooth val="1"/>
        </c:ser>
        <c:ser>
          <c:idx val="1"/>
          <c:order val="2"/>
          <c:tx>
            <c:strRef>
              <c:f>'Turnover and Cash (2)'!$K$23</c:f>
              <c:strCache>
                <c:ptCount val="1"/>
                <c:pt idx="0">
                  <c:v>Qarkullimi</c:v>
                </c:pt>
              </c:strCache>
            </c:strRef>
          </c:tx>
          <c:spPr>
            <a:ln>
              <a:solidFill>
                <a:srgbClr val="4F81BD">
                  <a:lumMod val="75000"/>
                </a:srgbClr>
              </a:solidFill>
            </a:ln>
          </c:spPr>
          <c:marker>
            <c:symbol val="none"/>
          </c:marker>
          <c:xVal>
            <c:numRef>
              <c:f>'Turnover and Cash (2)'!$H$24:$H$27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xVal>
          <c:yVal>
            <c:numRef>
              <c:f>'Turnover and Cash (2)'!$K$24:$K$27</c:f>
              <c:numCache>
                <c:formatCode>#,##0.00</c:formatCode>
                <c:ptCount val="4"/>
                <c:pt idx="0">
                  <c:v>23289745.249335047</c:v>
                </c:pt>
                <c:pt idx="1">
                  <c:v>25884531.341705222</c:v>
                </c:pt>
                <c:pt idx="2">
                  <c:v>26051994.93554721</c:v>
                </c:pt>
                <c:pt idx="3">
                  <c:v>28607199.229999997</c:v>
                </c:pt>
              </c:numCache>
            </c:numRef>
          </c:yVal>
          <c:smooth val="1"/>
        </c:ser>
        <c:ser>
          <c:idx val="2"/>
          <c:order val="3"/>
          <c:tx>
            <c:strRef>
              <c:f>'Turnover and Cash (2)'!$L$23</c:f>
              <c:strCache>
                <c:ptCount val="1"/>
                <c:pt idx="0">
                  <c:v>Keshi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  <a:prstDash val="dash"/>
            </a:ln>
          </c:spPr>
          <c:marker>
            <c:symbol val="none"/>
          </c:marker>
          <c:xVal>
            <c:numRef>
              <c:f>'Turnover and Cash (2)'!$H$24:$H$27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xVal>
          <c:yVal>
            <c:numRef>
              <c:f>'Turnover and Cash (2)'!$L$24:$L$27</c:f>
              <c:numCache>
                <c:formatCode>#,##0.00</c:formatCode>
                <c:ptCount val="4"/>
                <c:pt idx="0">
                  <c:v>14794280.143703926</c:v>
                </c:pt>
                <c:pt idx="1">
                  <c:v>17458714.860541973</c:v>
                </c:pt>
                <c:pt idx="2">
                  <c:v>18156979.365707446</c:v>
                </c:pt>
                <c:pt idx="3">
                  <c:v>20252724.73</c:v>
                </c:pt>
              </c:numCache>
            </c:numRef>
          </c:yVal>
          <c:smooth val="1"/>
        </c:ser>
        <c:axId val="92870144"/>
        <c:axId val="92871680"/>
      </c:scatterChart>
      <c:valAx>
        <c:axId val="92870144"/>
        <c:scaling>
          <c:orientation val="minMax"/>
          <c:max val="2012"/>
          <c:min val="2009"/>
        </c:scaling>
        <c:axPos val="b"/>
        <c:numFmt formatCode="General" sourceLinked="1"/>
        <c:tickLblPos val="nextTo"/>
        <c:txPr>
          <a:bodyPr/>
          <a:lstStyle/>
          <a:p>
            <a:pPr>
              <a:defRPr lang="en-GB" sz="1200">
                <a:latin typeface="Calibri" pitchFamily="34" charset="0"/>
              </a:defRPr>
            </a:pPr>
            <a:endParaRPr lang="en-US"/>
          </a:p>
        </c:txPr>
        <c:crossAx val="92871680"/>
        <c:crosses val="autoZero"/>
        <c:crossBetween val="midCat"/>
        <c:majorUnit val="1"/>
      </c:valAx>
      <c:valAx>
        <c:axId val="92871680"/>
        <c:scaling>
          <c:orientation val="minMax"/>
          <c:max val="400000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GB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r>
                  <a:rPr lang="en-US">
                    <a:solidFill>
                      <a:schemeClr val="accent1">
                        <a:lumMod val="75000"/>
                      </a:schemeClr>
                    </a:solidFill>
                  </a:rPr>
                  <a:t>EUR</a:t>
                </a:r>
              </a:p>
            </c:rich>
          </c:tx>
          <c:layout>
            <c:manualLayout>
              <c:xMode val="edge"/>
              <c:yMode val="edge"/>
              <c:x val="3.8158882161384087E-3"/>
              <c:y val="0.43697027490942469"/>
            </c:manualLayout>
          </c:layout>
        </c:title>
        <c:numFmt formatCode="#,##0" sourceLinked="0"/>
        <c:tickLblPos val="nextTo"/>
        <c:txPr>
          <a:bodyPr/>
          <a:lstStyle/>
          <a:p>
            <a:pPr>
              <a:defRPr lang="en-GB" sz="1200">
                <a:latin typeface="Calibri" pitchFamily="34" charset="0"/>
              </a:defRPr>
            </a:pPr>
            <a:endParaRPr lang="en-US"/>
          </a:p>
        </c:txPr>
        <c:crossAx val="92870144"/>
        <c:crosses val="autoZero"/>
        <c:crossBetween val="midCat"/>
        <c:majorUnit val="5000000"/>
      </c:valAx>
    </c:plotArea>
    <c:legend>
      <c:legendPos val="r"/>
      <c:layout>
        <c:manualLayout>
          <c:xMode val="edge"/>
          <c:yMode val="edge"/>
          <c:x val="0.80373107931954968"/>
          <c:y val="6.7458442694663168E-2"/>
          <c:w val="0.19626892068046842"/>
          <c:h val="0.93151837270341209"/>
        </c:manualLayout>
      </c:layout>
      <c:txPr>
        <a:bodyPr/>
        <a:lstStyle/>
        <a:p>
          <a:pPr>
            <a:defRPr lang="en-GB" sz="1200">
              <a:latin typeface="Calibri" pitchFamily="34" charset="0"/>
            </a:defRPr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0.00328</cdr:x>
      <cdr:y>0.25096</cdr:y>
    </cdr:from>
    <cdr:to>
      <cdr:x>0.04918</cdr:x>
      <cdr:y>0.61004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1168" y="687915"/>
          <a:ext cx="296333" cy="984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/>
        <a:p xmlns:a="http://schemas.openxmlformats.org/drawingml/2006/main">
          <a:r>
            <a:rPr lang="en-US" sz="900" dirty="0" err="1"/>
            <a:t>Volumi</a:t>
          </a:r>
          <a:r>
            <a:rPr lang="en-US" sz="900" dirty="0"/>
            <a:t> (m3)</a:t>
          </a:r>
        </a:p>
      </cdr:txBody>
    </cdr:sp>
  </cdr:relSizeAnchor>
  <cdr:relSizeAnchor xmlns:cdr="http://schemas.openxmlformats.org/drawingml/2006/chartDrawing">
    <cdr:from>
      <cdr:x>0.00328</cdr:x>
      <cdr:y>0.25096</cdr:y>
    </cdr:from>
    <cdr:to>
      <cdr:x>0.05434</cdr:x>
      <cdr:y>0.61004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14997" y="574358"/>
          <a:ext cx="233424" cy="8218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/>
        <a:p xmlns:a="http://schemas.openxmlformats.org/drawingml/2006/main">
          <a:r>
            <a:rPr lang="en-US" sz="1200" dirty="0" smtClean="0">
              <a:latin typeface="Calibri" pitchFamily="34" charset="0"/>
              <a:cs typeface="Calibri" pitchFamily="34" charset="0"/>
            </a:rPr>
            <a:t>)</a:t>
          </a:r>
          <a:endParaRPr lang="en-US" sz="1200" dirty="0">
            <a:latin typeface="Calibri" pitchFamily="34" charset="0"/>
            <a:cs typeface="Calibri" pitchFamily="34" charset="0"/>
          </a:endParaRPr>
        </a:p>
      </cdr:txBody>
    </cdr:sp>
  </cdr:relSizeAnchor>
  <cdr:relSizeAnchor xmlns:cdr="http://schemas.openxmlformats.org/drawingml/2006/chartDrawing">
    <cdr:from>
      <cdr:x>0.68085</cdr:x>
      <cdr:y>0</cdr:y>
    </cdr:from>
    <cdr:to>
      <cdr:x>0.76446</cdr:x>
      <cdr:y>0.09267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876800" y="-76200"/>
          <a:ext cx="598882" cy="247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200" dirty="0">
              <a:latin typeface="Calibri" pitchFamily="34" charset="0"/>
              <a:cs typeface="Calibri" pitchFamily="34" charset="0"/>
            </a:rPr>
            <a:t>146</a:t>
          </a:r>
        </a:p>
      </cdr:txBody>
    </cdr:sp>
  </cdr:relSizeAnchor>
  <cdr:relSizeAnchor xmlns:cdr="http://schemas.openxmlformats.org/drawingml/2006/chartDrawing">
    <cdr:from>
      <cdr:x>0.89362</cdr:x>
      <cdr:y>0</cdr:y>
    </cdr:from>
    <cdr:to>
      <cdr:x>0.98079</cdr:x>
      <cdr:y>0.09653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6400800" y="0"/>
          <a:ext cx="624381" cy="2574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200" dirty="0"/>
            <a:t>138</a:t>
          </a:r>
        </a:p>
      </cdr:txBody>
    </cdr:sp>
  </cdr:relSizeAnchor>
  <cdr:relSizeAnchor xmlns:cdr="http://schemas.openxmlformats.org/drawingml/2006/chartDrawing">
    <cdr:from>
      <cdr:x>0.41489</cdr:x>
      <cdr:y>0</cdr:y>
    </cdr:from>
    <cdr:to>
      <cdr:x>0.49409</cdr:x>
      <cdr:y>0.10039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971800" y="0"/>
          <a:ext cx="567294" cy="2677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200" dirty="0">
              <a:latin typeface="Calibri" pitchFamily="34" charset="0"/>
              <a:cs typeface="Calibri" pitchFamily="34" charset="0"/>
            </a:rPr>
            <a:t>139</a:t>
          </a:r>
        </a:p>
      </cdr:txBody>
    </cdr:sp>
  </cdr:relSizeAnchor>
  <cdr:relSizeAnchor xmlns:cdr="http://schemas.openxmlformats.org/drawingml/2006/chartDrawing">
    <cdr:from>
      <cdr:x>0.19149</cdr:x>
      <cdr:y>0</cdr:y>
    </cdr:from>
    <cdr:to>
      <cdr:x>0.27481</cdr:x>
      <cdr:y>0.0888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1371600" y="0"/>
          <a:ext cx="596804" cy="2368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200" dirty="0">
              <a:latin typeface="Calibri" pitchFamily="34" charset="0"/>
              <a:cs typeface="Calibri" pitchFamily="34" charset="0"/>
            </a:rPr>
            <a:t>133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fld id="{E01A8D6A-4FB8-4573-960E-603E711DCC13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fld id="{B0B3779E-B7B7-4C0D-9556-3F386C8DC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58530-7DFB-4ECE-99DA-26CC9583F284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D2402-FA20-42B7-988B-40B703188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DF7E-BD27-4C13-B1CA-4CFB434F84E6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4B78E-08BD-4452-8B77-251956E87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03CEE-A496-43D2-9A38-2D13EA6924EA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B72AC-05F5-4E67-80BC-5B80CCC11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A78BD-A581-4F62-8385-5F6E9AEF9373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781F-A22F-44DA-97F5-7D111E148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9230D-5413-46FA-B921-837FA8729EEF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CB34E-D9BB-4285-A359-98A72DF46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7802B-C16C-4D6C-80EA-378F83467CB0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44572-A0E4-41A5-A982-C2597BFBEF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11746-52EB-40F3-9B13-912DC9B61579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D946C-E73C-4448-AA72-7E3E59D1E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7D046-8708-4BF2-897E-F2A99E856642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C98FF-DCDE-4994-9BF7-5825C1ACD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chemeClr val="bg2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2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BB0F67F-FBC9-4399-858C-D5493C9AD05A}" type="datetimeFigureOut">
              <a:rPr lang="en-US"/>
              <a:pPr>
                <a:defRPr/>
              </a:pPr>
              <a:t>7/1/2013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16217C3-F106-4A42-8F8E-16B8BE564B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ontent Placeholder 5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457200" algn="ctr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sq-AL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PERFORMANCA E SEKTORIT T</a:t>
            </a:r>
            <a:r>
              <a:rPr lang="en-US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Ë</a:t>
            </a:r>
            <a:r>
              <a:rPr lang="sq-AL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SHËRBIMEVE </a:t>
            </a:r>
            <a:r>
              <a:rPr lang="sq-AL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UJIT N</a:t>
            </a:r>
            <a:r>
              <a:rPr lang="en-US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Ë</a:t>
            </a:r>
            <a:r>
              <a:rPr lang="sq-AL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KOSOV</a:t>
            </a:r>
            <a:r>
              <a:rPr lang="en-US" sz="28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Ë</a:t>
            </a:r>
            <a:endParaRPr lang="sq-AL" sz="2800" b="1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en-US" sz="2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en-US" sz="2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sq-AL" sz="2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sq-AL" sz="20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Qamil Musa, ZRRUK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08 Korrik</a:t>
            </a:r>
            <a:r>
              <a:rPr lang="sq-AL" sz="20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2013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  <a:r>
              <a:rPr lang="sq-AL" sz="20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Prishtinë</a:t>
            </a:r>
          </a:p>
        </p:txBody>
      </p:sp>
      <p:pic>
        <p:nvPicPr>
          <p:cNvPr id="2051" name="Picture 4" descr="Logo-e-ZRRUK_2012_Fi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199" y="304802"/>
            <a:ext cx="6400800" cy="86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315200" cy="457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002060"/>
                </a:solidFill>
                <a:effectLst/>
                <a:latin typeface="Calibri" pitchFamily="34" charset="0"/>
              </a:rPr>
              <a:t>HYRJE</a:t>
            </a:r>
            <a:endParaRPr lang="sq-AL" sz="2400" dirty="0" smtClean="0">
              <a:solidFill>
                <a:srgbClr val="002060"/>
              </a:solidFill>
              <a:effectLst/>
              <a:latin typeface="Calibri" pitchFamily="34" charset="0"/>
            </a:endParaRP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838200" y="1143000"/>
            <a:ext cx="8031480" cy="4572000"/>
          </a:xfrm>
        </p:spPr>
        <p:txBody>
          <a:bodyPr/>
          <a:lstStyle/>
          <a:p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</a:rPr>
              <a:t>Dh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ë</a:t>
            </a:r>
            <a:r>
              <a:rPr lang="sq-AL" sz="1600" dirty="0" smtClean="0">
                <a:latin typeface="Calibri" pitchFamily="34" charset="0"/>
              </a:rPr>
              <a:t>nia e Informacioneve p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ë</a:t>
            </a:r>
            <a:r>
              <a:rPr lang="sq-AL" sz="1600" dirty="0" smtClean="0">
                <a:latin typeface="Calibri" pitchFamily="34" charset="0"/>
              </a:rPr>
              <a:t>r performanc</a:t>
            </a:r>
            <a:r>
              <a:rPr lang="en-US" sz="1600" dirty="0" smtClean="0">
                <a:latin typeface="Calibri" pitchFamily="34" charset="0"/>
              </a:rPr>
              <a:t>ë</a:t>
            </a:r>
            <a:r>
              <a:rPr lang="sq-AL" sz="1600" dirty="0" smtClean="0">
                <a:latin typeface="Calibri" pitchFamily="34" charset="0"/>
              </a:rPr>
              <a:t>n n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ë</a:t>
            </a:r>
            <a:r>
              <a:rPr lang="sq-AL" sz="1600" dirty="0" smtClean="0">
                <a:latin typeface="Calibri" pitchFamily="34" charset="0"/>
              </a:rPr>
              <a:t> nj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ë</a:t>
            </a:r>
            <a:r>
              <a:rPr lang="sq-AL" sz="1600" dirty="0" smtClean="0">
                <a:latin typeface="Calibri" pitchFamily="34" charset="0"/>
              </a:rPr>
              <a:t> tërësi,</a:t>
            </a:r>
            <a:endParaRPr lang="sq-AL" sz="1600" dirty="0" smtClean="0">
              <a:latin typeface="Calibri" pitchFamily="34" charset="0"/>
              <a:cs typeface="Calibri" pitchFamily="34" charset="0"/>
            </a:endParaRPr>
          </a:p>
          <a:p>
            <a:pPr marL="457200" lvl="0" indent="-457200"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endParaRPr lang="sq-AL" sz="1600" dirty="0" smtClean="0">
              <a:latin typeface="Calibri" pitchFamily="34" charset="0"/>
            </a:endParaRPr>
          </a:p>
          <a:p>
            <a:pPr marL="457200" lvl="0" indent="-457200"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</a:rPr>
              <a:t>Treguesit reprezentativ( Prodhimi, Shitjet, UPF, Mbulueshm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ë</a:t>
            </a:r>
            <a:r>
              <a:rPr lang="sq-AL" sz="1600" dirty="0" smtClean="0">
                <a:latin typeface="Calibri" pitchFamily="34" charset="0"/>
              </a:rPr>
              <a:t>ria me shërbime, Qarkullimi i parasë , Shpenzimet kapitale, etj.),</a:t>
            </a:r>
          </a:p>
          <a:p>
            <a:pPr marL="457200" lvl="0" indent="-457200"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endParaRPr lang="sq-AL" sz="1600" dirty="0" smtClean="0">
              <a:latin typeface="Calibri" pitchFamily="34" charset="0"/>
            </a:endParaRPr>
          </a:p>
          <a:p>
            <a:pPr marL="457200" lvl="0" indent="-457200"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</a:rPr>
              <a:t>Analiza Krahasuese e arritjeve aktuale/planifikimet,</a:t>
            </a:r>
          </a:p>
          <a:p>
            <a:pPr marL="457200" lvl="0" indent="-457200"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endParaRPr lang="sq-AL" sz="1600" dirty="0" smtClean="0">
              <a:latin typeface="Calibri" pitchFamily="34" charset="0"/>
            </a:endParaRPr>
          </a:p>
          <a:p>
            <a:pPr marL="457200" indent="-457200"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Periudha e vlerësimit të performancës disa vjeçare,</a:t>
            </a:r>
          </a:p>
          <a:p>
            <a:pPr>
              <a:buClrTx/>
              <a:buSzPct val="100000"/>
              <a:buNone/>
            </a:pPr>
            <a:endParaRPr lang="sq-AL" sz="1600" dirty="0" smtClean="0">
              <a:latin typeface="Calibri" pitchFamily="34" charset="0"/>
              <a:cs typeface="Calibri" pitchFamily="34" charset="0"/>
            </a:endParaRPr>
          </a:p>
          <a:p>
            <a:pPr marL="777875" indent="-320675"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4 vjeçare(2009-2011) dhe (2012) te  procesit tarifor aktual(2012-2014).</a:t>
            </a:r>
          </a:p>
          <a:p>
            <a:pPr marL="777875" indent="-320675">
              <a:buClrTx/>
              <a:buSzPct val="100000"/>
              <a:buNone/>
            </a:pPr>
            <a:endParaRPr lang="sq-AL" sz="1600" dirty="0" smtClean="0">
              <a:latin typeface="Calibri" pitchFamily="34" charset="0"/>
              <a:cs typeface="Calibri" pitchFamily="34" charset="0"/>
            </a:endParaRPr>
          </a:p>
          <a:p>
            <a:endParaRPr lang="sq-AL" sz="18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762000" y="4191001"/>
            <a:ext cx="8077200" cy="19812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Në përgjithësi deri në vitin 2011 rritje e prodhimit, në vitin 2012 rënie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Në vitit 2012, janë prodhuar mbi 138 milion m</a:t>
            </a:r>
            <a:r>
              <a:rPr lang="sq-AL" sz="1600" baseline="30000" dirty="0" smtClean="0">
                <a:latin typeface="Calibri" pitchFamily="34" charset="0"/>
                <a:cs typeface="Calibri" pitchFamily="34" charset="0"/>
              </a:rPr>
              <a:t>3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ujë të pijshëm, për 8 milion m</a:t>
            </a:r>
            <a:r>
              <a:rPr lang="sq-AL" sz="1600" baseline="30000" dirty="0" smtClean="0">
                <a:latin typeface="Calibri" pitchFamily="34" charset="0"/>
                <a:cs typeface="Calibri" pitchFamily="34" charset="0"/>
              </a:rPr>
              <a:t>3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më pak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 Shitja e ujit gjatë vitit 2009-2012  po thuajse të pandryshuar, (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6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58 milion m</a:t>
            </a:r>
            <a:r>
              <a:rPr lang="sq-AL" sz="1600" baseline="30000" dirty="0" smtClean="0">
                <a:latin typeface="Calibri" pitchFamily="34" charset="0"/>
                <a:cs typeface="Calibri" pitchFamily="34" charset="0"/>
              </a:rPr>
              <a:t>3 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sq-AL" sz="1600" baseline="30000" dirty="0" smtClean="0">
                <a:latin typeface="Calibri" pitchFamily="34" charset="0"/>
                <a:cs typeface="Calibri" pitchFamily="34" charset="0"/>
              </a:rPr>
              <a:t>  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UPF shume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lartë, në 2012  është 80 milion m</a:t>
            </a:r>
            <a:r>
              <a:rPr lang="sq-AL" sz="1600" baseline="30000" dirty="0" smtClean="0">
                <a:latin typeface="Calibri" pitchFamily="34" charset="0"/>
                <a:cs typeface="Calibri" pitchFamily="34" charset="0"/>
              </a:rPr>
              <a:t>3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, apo  58% ,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Mbi 50% e UPF është humbje komerciale e cila shkaktohet nga keqpërdorimet e ujit,</a:t>
            </a:r>
          </a:p>
          <a:p>
            <a:endParaRPr lang="en-US" dirty="0"/>
          </a:p>
        </p:txBody>
      </p:sp>
      <p:sp>
        <p:nvSpPr>
          <p:cNvPr id="49154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315200" cy="457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lvl="1"/>
            <a:r>
              <a:rPr lang="sq-AL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UJI I PRODHUAR, SHITJET DHE UPF</a:t>
            </a:r>
            <a:endParaRPr lang="en-US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685800" y="1371600"/>
          <a:ext cx="7162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33400" y="3276600"/>
            <a:ext cx="8229600" cy="2971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Mbulueshmëria me shërbime të ujësjellësit dhe të Kanalizimit ka shënuar trend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e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në rritje</a:t>
            </a:r>
          </a:p>
          <a:p>
            <a:pPr marL="862013" indent="-404813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 Në vitin 2012, ka arritur nivelin prej 78%, (</a:t>
            </a:r>
            <a:r>
              <a:rPr lang="sq-AL" sz="1600" b="1" dirty="0" smtClean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13%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Mbulueshmëria me kanalizim ka shënuar trend pozitiv, </a:t>
            </a:r>
          </a:p>
          <a:p>
            <a:pPr marL="914400" indent="-457200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Në vitin 2012 ka arritur vlerën prej 56% </a:t>
            </a:r>
            <a:r>
              <a:rPr lang="sq-AL" sz="1600" b="1" dirty="0" smtClean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, (5%)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Projeksionet e  KRU me procesin e zhvilluar tarifor (2012-2014), për 10.000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Kons, </a:t>
            </a:r>
          </a:p>
          <a:p>
            <a:pPr marL="404813" indent="-404813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Planifikimet janë përmbushur:</a:t>
            </a:r>
          </a:p>
          <a:p>
            <a:pPr marL="914400" indent="-457200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Në ujësjellës 10,781 Kons, të rinj shtëpiak</a:t>
            </a:r>
          </a:p>
          <a:p>
            <a:pPr marL="914400" indent="-457200"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Në shërbime te kanalizimit 19,508 kons, të rinj shtëpiak.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457200"/>
          </a:xfrm>
        </p:spPr>
        <p:txBody>
          <a:bodyPr>
            <a:normAutofit/>
          </a:bodyPr>
          <a:lstStyle/>
          <a:p>
            <a:r>
              <a:rPr lang="sq-AL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MBULUESHMËRIA ME SHËRBIME</a:t>
            </a:r>
            <a:endParaRPr lang="en-US" sz="2400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762000" y="838200"/>
          <a:ext cx="6629400" cy="2328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3733800"/>
            <a:ext cx="8382000" cy="1905000"/>
          </a:xfrm>
        </p:spPr>
        <p:txBody>
          <a:bodyPr/>
          <a:lstStyle/>
          <a:p>
            <a:pPr>
              <a:spcBef>
                <a:spcPts val="1200"/>
              </a:spcBef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Qarkullimi 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(faturimi) në vitin 2012, në vlerë monetare është përmirësuar për 5,313,454 €, në raport me vitin 2009, apo ne përqindje 23%</a:t>
            </a:r>
          </a:p>
          <a:p>
            <a:pPr>
              <a:spcBef>
                <a:spcPts val="1200"/>
              </a:spcBef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Keshi i arkëtuar,</a:t>
            </a:r>
            <a:r>
              <a:rPr lang="sq-AL" sz="1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në vlerë monetare në nivel sektori po ashtu gjatë vitit 2012, ka shënuar përmirësim për 5,458,445 € apo shprehur në përqindje për 37% në raport me vitin 2009. </a:t>
            </a:r>
          </a:p>
          <a:p>
            <a:pPr>
              <a:spcBef>
                <a:spcPts val="1200"/>
              </a:spcBef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Shkalla e arkëtimit në raport me faturimin në nivel të sektorit në vitin 2012 ishte 70% apo 7%, më i lartë se në vitin 2009. </a:t>
            </a:r>
            <a:endParaRPr lang="en-US" sz="1200" b="1" dirty="0">
              <a:solidFill>
                <a:schemeClr val="accent4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73152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QARKULLIMI DHE ARKETIMI I PLANIFIKUAR DHE AKTUAL</a:t>
            </a:r>
            <a:endParaRPr lang="en-US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609600" y="762000"/>
          <a:ext cx="73914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457200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sq-AL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SHPENZIMET KAPITALE  </a:t>
            </a:r>
            <a:endParaRPr lang="en-US" sz="2400" dirty="0"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95" name="Content Placeholder 2"/>
          <p:cNvSpPr txBox="1">
            <a:spLocks/>
          </p:cNvSpPr>
          <p:nvPr/>
        </p:nvSpPr>
        <p:spPr bwMode="auto">
          <a:xfrm>
            <a:off x="214313" y="1219200"/>
            <a:ext cx="824388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228600" eaLnBrk="0" hangingPunct="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000" b="1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sq-AL" sz="2000" dirty="0" smtClean="0">
              <a:latin typeface="Calibri" pitchFamily="34" charset="0"/>
              <a:cs typeface="Calibri" pitchFamily="34" charset="0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sq-AL" sz="2000" dirty="0" smtClean="0">
              <a:latin typeface="Calibri" pitchFamily="34" charset="0"/>
              <a:cs typeface="Calibri" pitchFamily="34" charset="0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sq-AL" sz="1600" dirty="0" smtClean="0">
              <a:latin typeface="Calibri" pitchFamily="34" charset="0"/>
              <a:cs typeface="Calibri" pitchFamily="34" charset="0"/>
            </a:endParaRPr>
          </a:p>
          <a:p>
            <a:pPr marL="914400" lvl="1" indent="228600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en-GB" sz="1600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3962400"/>
            <a:ext cx="3886200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288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2009-2011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, 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te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planifikuar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108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milion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€ </a:t>
            </a:r>
          </a:p>
          <a:p>
            <a:pPr marL="463550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realizuar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, 13.0milion € (12%)</a:t>
            </a:r>
          </a:p>
          <a:p>
            <a:pPr marL="463550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Ujë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, 95 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%,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UZ, 5%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indent="-182880">
              <a:buFont typeface="Arial" pitchFamily="34" charset="0"/>
              <a:buChar char="•"/>
            </a:pPr>
            <a:endParaRPr lang="sq-AL" sz="1600" dirty="0" smtClean="0">
              <a:latin typeface="Calibri" pitchFamily="34" charset="0"/>
              <a:cs typeface="Calibri" pitchFamily="34" charset="0"/>
            </a:endParaRPr>
          </a:p>
          <a:p>
            <a:pPr indent="-182880">
              <a:buFont typeface="Arial" pitchFamily="34" charset="0"/>
              <a:buChar char="•"/>
            </a:pP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endParaRPr lang="en-US" sz="1600" dirty="0" smtClean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Table Placeholder 8"/>
          <p:cNvGraphicFramePr>
            <a:graphicFrameLocks noGrp="1"/>
          </p:cNvGraphicFramePr>
          <p:nvPr>
            <p:ph type="tbl" idx="1"/>
          </p:nvPr>
        </p:nvGraphicFramePr>
        <p:xfrm>
          <a:off x="304797" y="1219200"/>
          <a:ext cx="8077202" cy="2668905"/>
        </p:xfrm>
        <a:graphic>
          <a:graphicData uri="http://schemas.openxmlformats.org/drawingml/2006/table">
            <a:tbl>
              <a:tblPr/>
              <a:tblGrid>
                <a:gridCol w="2034834"/>
                <a:gridCol w="1669806"/>
                <a:gridCol w="1577471"/>
                <a:gridCol w="1669806"/>
                <a:gridCol w="1125285"/>
              </a:tblGrid>
              <a:tr h="257810">
                <a:tc gridSpan="5"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Vlera Totale e shpenzimeve kapitale  për ujë dhe ujëra të zeza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Kompania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2009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1747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2011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2012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KRU ‘Prishtina’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1,021,667.19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871,374.00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1,054,659.84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01930" marR="0" indent="-17145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4,991,709.32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KRU ‘Hidroregjioni Jugor’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251,085.06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193,405.00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1,900,664.48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01930" marR="0" indent="-17145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3,329,802.00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KRU ‘Hidrodrini’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157,532.95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1,489,854.00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856,345.04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01930" marR="0" indent="-17145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4,660,743.00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KRU ‘Mitrovica’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380,847.59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63,055.00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780,543.16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01930" marR="0" indent="-17145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21,472.35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KRU ‘Radoniqi’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12,728.10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163,969.00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173,472.81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01930" marR="0" indent="-17145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390,477.00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KRU ‘Bifurkacioni’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247,817.47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182,746.00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272,112.50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01930" marR="0" indent="-17145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690,226.00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6733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KRU ‘Hidromorava’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1,561,406.00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1,191,900.00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152,363.55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01930" marR="0" indent="-17145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1,343,401.00 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415">
                <a:tc>
                  <a:txBody>
                    <a:bodyPr/>
                    <a:lstStyle/>
                    <a:p>
                      <a:pPr marL="114300" marR="0" indent="-1143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Totali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3,633,084.36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48285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4,156,302.41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65760" marR="0" indent="-18288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5,190,161.37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01930" marR="0" indent="-22923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15,427,830.67 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419600" y="3962400"/>
            <a:ext cx="4191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288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2012-2014- të planifikuar 95 milion €  </a:t>
            </a:r>
          </a:p>
          <a:p>
            <a:pPr marL="458788" indent="-1825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Nga mjetet vetanake - 25 milion€ </a:t>
            </a:r>
          </a:p>
          <a:p>
            <a:pPr marL="458788" indent="-1825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Nga donacionet -70 milion € </a:t>
            </a:r>
          </a:p>
          <a:p>
            <a:pPr marL="458788" indent="-1825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2/3 në furnizim me ujë dhe </a:t>
            </a:r>
          </a:p>
          <a:p>
            <a:pPr marL="458788" indent="-1825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1/3 në shërbimin e ujërave të zeza. </a:t>
            </a:r>
          </a:p>
          <a:p>
            <a:pPr indent="-182880" algn="just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sq-AL" sz="1600" dirty="0" smtClean="0">
                <a:latin typeface="Calibri" pitchFamily="34" charset="0"/>
                <a:cs typeface="Calibri" pitchFamily="34" charset="0"/>
              </a:rPr>
              <a:t>Të planifikuar për 2012,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43,1 milon €</a:t>
            </a:r>
          </a:p>
          <a:p>
            <a:pPr marL="298450" indent="-9525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  <a:tabLst>
                <a:tab pos="115888" algn="l"/>
              </a:tabLst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Realizuar15.4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milon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€, 36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%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e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planifikimeve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298450" indent="-9525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  <a:tabLst>
                <a:tab pos="115888" algn="l"/>
              </a:tabLst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Uje-90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%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, U</a:t>
            </a:r>
            <a:r>
              <a:rPr lang="sq-AL" sz="1600" dirty="0" err="1" smtClean="0">
                <a:latin typeface="Calibri" pitchFamily="34" charset="0"/>
                <a:cs typeface="Calibri" pitchFamily="34" charset="0"/>
              </a:rPr>
              <a:t>jërave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te zeza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10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% 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342900" indent="114300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sq-AL" sz="1600" dirty="0" err="1" smtClean="0">
                <a:latin typeface="Calibri" pitchFamily="34" charset="0"/>
                <a:cs typeface="Calibri" pitchFamily="34" charset="0"/>
              </a:rPr>
              <a:t>etanake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-8%</a:t>
            </a:r>
            <a:r>
              <a:rPr lang="sq-AL" sz="16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(92%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donacione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KRU, kane menaxhuar me mire me  sasinë e prodhuar te ujit</a:t>
            </a:r>
          </a:p>
          <a:p>
            <a:pPr marL="977900" indent="-520700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Zvogëluar UPF</a:t>
            </a:r>
          </a:p>
          <a:p>
            <a:pPr marL="977900" indent="-520700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Zvogëluar shpenzimet  e prodhimit te ujit</a:t>
            </a:r>
            <a:endParaRPr lang="en-US" sz="16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marL="457200" indent="-339725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Mbulueshmeria me shërbime ka shënuar tende pozitive</a:t>
            </a:r>
          </a:p>
          <a:p>
            <a:pPr marL="457200" indent="-339725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Në përgjithësi KRU, janë duke përmirësuar efiçencën e faturimit dhe të arkëtimit vit pas viti,</a:t>
            </a:r>
          </a:p>
          <a:p>
            <a:pPr marL="457200" indent="-339725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bjektivat e planifikuara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per </a:t>
            </a: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faturimin, arkëtimin, nuk kanë mundur të arrihen, </a:t>
            </a:r>
            <a:endParaRPr lang="en-US" sz="16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914400" indent="-457200"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ka kufizuar seriozisht KRU që të zbatojnë programet e tyre </a:t>
            </a:r>
            <a:r>
              <a:rPr lang="en-US" sz="1600" dirty="0" err="1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investive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16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marL="342900" indent="-228600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Shpenzimet për investime kapitale janë ne rritje </a:t>
            </a:r>
          </a:p>
          <a:p>
            <a:pPr marL="406400" indent="0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itchFamily="2" charset="2"/>
              <a:buChar char="ü"/>
            </a:pPr>
            <a:r>
              <a:rPr lang="sq-AL" sz="16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Vlerat e shpenzimeve (2012), anë premtuese se do te përmbushen (2012-2014) </a:t>
            </a:r>
          </a:p>
          <a:p>
            <a:pPr marL="342900" indent="-228600">
              <a:spcBef>
                <a:spcPts val="600"/>
              </a:spcBef>
              <a:spcAft>
                <a:spcPts val="600"/>
              </a:spcAft>
              <a:buClrTx/>
              <a:buSzPct val="100000"/>
              <a:buNone/>
            </a:pPr>
            <a:endParaRPr lang="en-US" sz="1600" b="1" dirty="0" smtClean="0">
              <a:solidFill>
                <a:schemeClr val="accent4"/>
              </a:solidFill>
              <a:latin typeface="Calibri" pitchFamily="34" charset="0"/>
            </a:endParaRPr>
          </a:p>
          <a:p>
            <a:pPr marL="342900" indent="-228600">
              <a:spcBef>
                <a:spcPts val="600"/>
              </a:spcBef>
              <a:spcAft>
                <a:spcPts val="600"/>
              </a:spcAft>
              <a:buClrTx/>
              <a:buSzPct val="100000"/>
              <a:buNone/>
            </a:pPr>
            <a:r>
              <a:rPr lang="sq-AL" sz="1600" b="1" dirty="0" smtClean="0">
                <a:solidFill>
                  <a:schemeClr val="accent4"/>
                </a:solidFill>
                <a:latin typeface="Calibri" pitchFamily="34" charset="0"/>
              </a:rPr>
              <a:t>Ne pergjithes sektori I shërbimeve te ujit është me I përmirësuar n</a:t>
            </a:r>
            <a:r>
              <a:rPr lang="en-US" sz="1600" b="1" dirty="0" smtClean="0">
                <a:solidFill>
                  <a:schemeClr val="accent4"/>
                </a:solidFill>
                <a:latin typeface="Calibri" pitchFamily="34" charset="0"/>
              </a:rPr>
              <a:t>ë</a:t>
            </a:r>
            <a:r>
              <a:rPr lang="sq-AL" sz="1600" b="1" dirty="0" smtClean="0">
                <a:solidFill>
                  <a:schemeClr val="accent4"/>
                </a:solidFill>
                <a:latin typeface="Calibri" pitchFamily="34" charset="0"/>
              </a:rPr>
              <a:t> 2012 /20</a:t>
            </a:r>
            <a:r>
              <a:rPr lang="en-US" sz="1600" b="1" dirty="0" smtClean="0">
                <a:solidFill>
                  <a:schemeClr val="accent4"/>
                </a:solidFill>
                <a:latin typeface="Calibri" pitchFamily="34" charset="0"/>
              </a:rPr>
              <a:t>09</a:t>
            </a:r>
            <a:endParaRPr lang="sq-AL" sz="1600" b="1" dirty="0" smtClean="0">
              <a:solidFill>
                <a:schemeClr val="accent4"/>
              </a:solidFill>
              <a:latin typeface="Calibri" pitchFamily="34" charset="0"/>
            </a:endParaRPr>
          </a:p>
          <a:p>
            <a:pPr marL="977900" indent="-520700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Arial" pitchFamily="34" charset="0"/>
              <a:buChar char="•"/>
            </a:pPr>
            <a:endParaRPr lang="sq-AL" sz="1600" dirty="0" smtClean="0">
              <a:latin typeface="Calibri" pitchFamily="34" charset="0"/>
            </a:endParaRPr>
          </a:p>
          <a:p>
            <a:endParaRPr lang="en-US" sz="1600" dirty="0">
              <a:latin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73152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effectLst/>
                <a:latin typeface="Calibri" pitchFamily="34" charset="0"/>
              </a:rPr>
              <a:t>PËRFUNDIM</a:t>
            </a:r>
            <a:endParaRPr lang="en-US" sz="2400" dirty="0">
              <a:solidFill>
                <a:srgbClr val="002060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 bwMode="auto">
          <a:xfrm>
            <a:off x="381000" y="2057400"/>
            <a:ext cx="7315200" cy="457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sz="2400" dirty="0" smtClean="0">
                <a:solidFill>
                  <a:srgbClr val="002060"/>
                </a:solidFill>
                <a:effectLst/>
                <a:latin typeface="Calibri" pitchFamily="34" charset="0"/>
              </a:rPr>
              <a:t>FLEMINDERIT PER VEMENDJEN TUAJ! </a:t>
            </a:r>
            <a:endParaRPr lang="sq-AL" sz="2400" dirty="0" smtClean="0">
              <a:solidFill>
                <a:srgbClr val="002060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7544</TotalTime>
  <Words>697</Words>
  <Application>Microsoft Office PowerPoint</Application>
  <PresentationFormat>On-screen Show (4:3)</PresentationFormat>
  <Paragraphs>128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Slide 1</vt:lpstr>
      <vt:lpstr>HYRJE</vt:lpstr>
      <vt:lpstr>UJI I PRODHUAR, SHITJET DHE UPF</vt:lpstr>
      <vt:lpstr>MBULUESHMËRIA ME SHËRBIME</vt:lpstr>
      <vt:lpstr>QARKULLIMI DHE ARKETIMI I PLANIFIKUAR DHE AKTUAL</vt:lpstr>
      <vt:lpstr> SHPENZIMET KAPITALE  </vt:lpstr>
      <vt:lpstr>PËRFUNDIM</vt:lpstr>
      <vt:lpstr>FLEMINDERIT PER VEMENDJEN TUAJ!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botek</dc:creator>
  <cp:lastModifiedBy>qmusa</cp:lastModifiedBy>
  <cp:revision>514</cp:revision>
  <dcterms:created xsi:type="dcterms:W3CDTF">2010-09-16T07:24:30Z</dcterms:created>
  <dcterms:modified xsi:type="dcterms:W3CDTF">2013-07-01T12:05:29Z</dcterms:modified>
</cp:coreProperties>
</file>