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handoutMasterIdLst>
    <p:handoutMasterId r:id="rId6"/>
  </p:handoutMasterIdLst>
  <p:sldIdLst>
    <p:sldId id="348" r:id="rId2"/>
    <p:sldId id="342" r:id="rId3"/>
    <p:sldId id="343" r:id="rId4"/>
    <p:sldId id="344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639" autoAdjust="0"/>
    <p:restoredTop sz="94689" autoAdjust="0"/>
  </p:normalViewPr>
  <p:slideViewPr>
    <p:cSldViewPr>
      <p:cViewPr>
        <p:scale>
          <a:sx n="75" d="100"/>
          <a:sy n="75" d="100"/>
        </p:scale>
        <p:origin x="-1008" y="-84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130603_AA-Master%20output-RAPORTI%20I%20PERFORMANCES-2012-FINA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lang="en-GB" sz="160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defRPr>
            </a:pPr>
            <a:r>
              <a:rPr lang="en-US" sz="1600" baseline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Performanca e Pergjitheshme e KRU</a:t>
            </a:r>
          </a:p>
        </c:rich>
      </c:tx>
      <c:layout>
        <c:manualLayout>
          <c:xMode val="edge"/>
          <c:yMode val="edge"/>
          <c:x val="0.35470603674540685"/>
          <c:y val="1.5699532123701926E-2"/>
        </c:manualLayout>
      </c:layout>
    </c:title>
    <c:plotArea>
      <c:layout>
        <c:manualLayout>
          <c:layoutTarget val="inner"/>
          <c:xMode val="edge"/>
          <c:yMode val="edge"/>
          <c:x val="0.10044327792359309"/>
          <c:y val="8.5833618623759003E-2"/>
          <c:w val="0.87103018372703356"/>
          <c:h val="0.65995378295104412"/>
        </c:manualLayout>
      </c:layout>
      <c:barChart>
        <c:barDir val="bar"/>
        <c:grouping val="stacked"/>
        <c:ser>
          <c:idx val="3"/>
          <c:order val="0"/>
          <c:tx>
            <c:strRef>
              <c:f>'F overall performance'!$R$19</c:f>
              <c:strCache>
                <c:ptCount val="1"/>
                <c:pt idx="0">
                  <c:v>11 Furnizimi me Uje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performance'!$R$20:$R$41</c:f>
              <c:numCache>
                <c:formatCode>General</c:formatCode>
                <c:ptCount val="22"/>
                <c:pt idx="0" formatCode="0.0%">
                  <c:v>0.31962195731128945</c:v>
                </c:pt>
                <c:pt idx="3" formatCode="0.0%">
                  <c:v>0.30792927665644776</c:v>
                </c:pt>
                <c:pt idx="6" formatCode="0.0%">
                  <c:v>0.3528284765040775</c:v>
                </c:pt>
                <c:pt idx="9" formatCode="0.0%">
                  <c:v>0.33950634208301805</c:v>
                </c:pt>
                <c:pt idx="12" formatCode="0.0%">
                  <c:v>0.37030237658122001</c:v>
                </c:pt>
                <c:pt idx="15" formatCode="0.0%">
                  <c:v>0.25821918714100678</c:v>
                </c:pt>
                <c:pt idx="18" formatCode="0.0%">
                  <c:v>0.42990954451234936</c:v>
                </c:pt>
              </c:numCache>
            </c:numRef>
          </c:val>
        </c:ser>
        <c:ser>
          <c:idx val="0"/>
          <c:order val="1"/>
          <c:tx>
            <c:strRef>
              <c:f>'F overall performance'!$S$19</c:f>
              <c:strCache>
                <c:ptCount val="1"/>
                <c:pt idx="0">
                  <c:v>11 Ujera te zeza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performance'!$S$20:$S$41</c:f>
              <c:numCache>
                <c:formatCode>General</c:formatCode>
                <c:ptCount val="22"/>
                <c:pt idx="0" formatCode="0.0%">
                  <c:v>0.11020014443173795</c:v>
                </c:pt>
                <c:pt idx="3" formatCode="0.0%">
                  <c:v>0.13961177520247089</c:v>
                </c:pt>
                <c:pt idx="6" formatCode="0.0%">
                  <c:v>0.10969873150105733</c:v>
                </c:pt>
                <c:pt idx="9" formatCode="0.0%">
                  <c:v>0.11001033675721322</c:v>
                </c:pt>
                <c:pt idx="12" formatCode="0.0%">
                  <c:v>0.12252796000406548</c:v>
                </c:pt>
                <c:pt idx="15" formatCode="0.0%">
                  <c:v>0.14707163064033299</c:v>
                </c:pt>
                <c:pt idx="18" formatCode="0.0%">
                  <c:v>9.9343291080234195E-2</c:v>
                </c:pt>
              </c:numCache>
            </c:numRef>
          </c:val>
        </c:ser>
        <c:ser>
          <c:idx val="1"/>
          <c:order val="2"/>
          <c:tx>
            <c:strRef>
              <c:f>'F overall performance'!$T$19</c:f>
              <c:strCache>
                <c:ptCount val="1"/>
                <c:pt idx="0">
                  <c:v>11 Profitabiliteti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performance'!$T$20:$T$41</c:f>
              <c:numCache>
                <c:formatCode>General</c:formatCode>
                <c:ptCount val="22"/>
                <c:pt idx="0" formatCode="0.0%">
                  <c:v>0</c:v>
                </c:pt>
                <c:pt idx="3" formatCode="0.0%">
                  <c:v>0</c:v>
                </c:pt>
                <c:pt idx="6" formatCode="0.0%">
                  <c:v>0</c:v>
                </c:pt>
                <c:pt idx="9" formatCode="0.0%">
                  <c:v>6.81738942327079E-3</c:v>
                </c:pt>
                <c:pt idx="12" formatCode="0.0%">
                  <c:v>0</c:v>
                </c:pt>
                <c:pt idx="15" formatCode="0.0%">
                  <c:v>0</c:v>
                </c:pt>
                <c:pt idx="18" formatCode="0.0%">
                  <c:v>7.2348785206516521E-3</c:v>
                </c:pt>
              </c:numCache>
            </c:numRef>
          </c:val>
        </c:ser>
        <c:ser>
          <c:idx val="2"/>
          <c:order val="3"/>
          <c:tx>
            <c:strRef>
              <c:f>'F overall performance'!$U$19</c:f>
              <c:strCache>
                <c:ptCount val="1"/>
                <c:pt idx="0">
                  <c:v>11 Eficenca komercilae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performance'!$U$20:$U$41</c:f>
              <c:numCache>
                <c:formatCode>General</c:formatCode>
                <c:ptCount val="22"/>
                <c:pt idx="0" formatCode="0.0%">
                  <c:v>0</c:v>
                </c:pt>
                <c:pt idx="3" formatCode="0.0%">
                  <c:v>6.8689561533362498E-3</c:v>
                </c:pt>
                <c:pt idx="6" formatCode="0.0%">
                  <c:v>4.5236480311321561E-2</c:v>
                </c:pt>
                <c:pt idx="9" formatCode="0.0%">
                  <c:v>3.0605984361696783E-2</c:v>
                </c:pt>
                <c:pt idx="12" formatCode="0.0%">
                  <c:v>2.8301111034419252E-2</c:v>
                </c:pt>
                <c:pt idx="15" formatCode="0.0%">
                  <c:v>2.6806422899178006E-2</c:v>
                </c:pt>
                <c:pt idx="18" formatCode="0.0%">
                  <c:v>4.2844635945255231E-3</c:v>
                </c:pt>
              </c:numCache>
            </c:numRef>
          </c:val>
        </c:ser>
        <c:ser>
          <c:idx val="5"/>
          <c:order val="4"/>
          <c:tx>
            <c:strRef>
              <c:f>'F overall performance'!$V$19</c:f>
              <c:strCache>
                <c:ptCount val="1"/>
                <c:pt idx="0">
                  <c:v>12 Furnizimi me Uje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performance'!$V$20:$V$41</c:f>
              <c:numCache>
                <c:formatCode>0.0%</c:formatCode>
                <c:ptCount val="22"/>
                <c:pt idx="1">
                  <c:v>0.31069421171991668</c:v>
                </c:pt>
                <c:pt idx="4">
                  <c:v>0.34807855331096876</c:v>
                </c:pt>
                <c:pt idx="7">
                  <c:v>0.36565716958334832</c:v>
                </c:pt>
                <c:pt idx="10">
                  <c:v>0.40340972922187035</c:v>
                </c:pt>
                <c:pt idx="13">
                  <c:v>0.40452094872946087</c:v>
                </c:pt>
                <c:pt idx="16">
                  <c:v>0.37326550024923227</c:v>
                </c:pt>
                <c:pt idx="19">
                  <c:v>0.44031782682437115</c:v>
                </c:pt>
                <c:pt idx="21" formatCode="0%">
                  <c:v>0.45</c:v>
                </c:pt>
              </c:numCache>
            </c:numRef>
          </c:val>
        </c:ser>
        <c:ser>
          <c:idx val="7"/>
          <c:order val="5"/>
          <c:tx>
            <c:strRef>
              <c:f>'F overall performance'!$W$19</c:f>
              <c:strCache>
                <c:ptCount val="1"/>
                <c:pt idx="0">
                  <c:v>12 Ujera te zeza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performance'!$W$20:$W$41</c:f>
              <c:numCache>
                <c:formatCode>0.0%</c:formatCode>
                <c:ptCount val="22"/>
                <c:pt idx="1">
                  <c:v>0.11320998252445047</c:v>
                </c:pt>
                <c:pt idx="4">
                  <c:v>0.14841371874658804</c:v>
                </c:pt>
                <c:pt idx="7">
                  <c:v>0.10914376321353102</c:v>
                </c:pt>
                <c:pt idx="10">
                  <c:v>0.13311253100130491</c:v>
                </c:pt>
                <c:pt idx="13">
                  <c:v>0.12215772656855174</c:v>
                </c:pt>
                <c:pt idx="16">
                  <c:v>0.15960835545855445</c:v>
                </c:pt>
                <c:pt idx="19">
                  <c:v>0.10746232016442124</c:v>
                </c:pt>
                <c:pt idx="21" formatCode="0%">
                  <c:v>0.35000000000000031</c:v>
                </c:pt>
              </c:numCache>
            </c:numRef>
          </c:val>
        </c:ser>
        <c:ser>
          <c:idx val="8"/>
          <c:order val="6"/>
          <c:tx>
            <c:strRef>
              <c:f>'F overall performance'!$X$19</c:f>
              <c:strCache>
                <c:ptCount val="1"/>
                <c:pt idx="0">
                  <c:v>12 Profitabiliteti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performance'!$X$20:$X$41</c:f>
              <c:numCache>
                <c:formatCode>0.0%</c:formatCode>
                <c:ptCount val="22"/>
                <c:pt idx="1">
                  <c:v>3.3126278910510801E-2</c:v>
                </c:pt>
                <c:pt idx="4">
                  <c:v>8.2959811659211513E-2</c:v>
                </c:pt>
                <c:pt idx="7">
                  <c:v>7.2312544285992972E-2</c:v>
                </c:pt>
                <c:pt idx="10">
                  <c:v>3.1792293570051616E-2</c:v>
                </c:pt>
                <c:pt idx="13">
                  <c:v>5.549998353136134E-2</c:v>
                </c:pt>
                <c:pt idx="16">
                  <c:v>6.24974194809641E-2</c:v>
                </c:pt>
                <c:pt idx="19">
                  <c:v>8.6918311274924193E-2</c:v>
                </c:pt>
                <c:pt idx="21" formatCode="0%">
                  <c:v>0.1</c:v>
                </c:pt>
              </c:numCache>
            </c:numRef>
          </c:val>
        </c:ser>
        <c:ser>
          <c:idx val="9"/>
          <c:order val="7"/>
          <c:tx>
            <c:strRef>
              <c:f>'F overall performance'!$Y$19</c:f>
              <c:strCache>
                <c:ptCount val="1"/>
                <c:pt idx="0">
                  <c:v>12 Eficenca komercilae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strRef>
              <c:f>'F overall performance'!$Q$20:$Q$41</c:f>
              <c:strCache>
                <c:ptCount val="22"/>
                <c:pt idx="0">
                  <c:v>MIT</c:v>
                </c:pt>
                <c:pt idx="3">
                  <c:v>FE</c:v>
                </c:pt>
                <c:pt idx="6">
                  <c:v>GJI</c:v>
                </c:pt>
                <c:pt idx="9">
                  <c:v>PZ</c:v>
                </c:pt>
                <c:pt idx="12">
                  <c:v>GJA</c:v>
                </c:pt>
                <c:pt idx="15">
                  <c:v>PR</c:v>
                </c:pt>
                <c:pt idx="18">
                  <c:v>PE</c:v>
                </c:pt>
                <c:pt idx="21">
                  <c:v>Ideal</c:v>
                </c:pt>
              </c:strCache>
            </c:strRef>
          </c:cat>
          <c:val>
            <c:numRef>
              <c:f>'F overall performance'!$Y$20:$Y$41</c:f>
              <c:numCache>
                <c:formatCode>0.0%</c:formatCode>
                <c:ptCount val="22"/>
                <c:pt idx="1">
                  <c:v>0</c:v>
                </c:pt>
                <c:pt idx="4">
                  <c:v>0</c:v>
                </c:pt>
                <c:pt idx="7">
                  <c:v>3.5200000000000072E-2</c:v>
                </c:pt>
                <c:pt idx="10">
                  <c:v>2.9100000000000011E-2</c:v>
                </c:pt>
                <c:pt idx="13">
                  <c:v>4.4400000000000134E-2</c:v>
                </c:pt>
                <c:pt idx="16">
                  <c:v>3.7500000000000061E-2</c:v>
                </c:pt>
                <c:pt idx="19">
                  <c:v>0</c:v>
                </c:pt>
                <c:pt idx="21" formatCode="0%">
                  <c:v>0.1</c:v>
                </c:pt>
              </c:numCache>
            </c:numRef>
          </c:val>
        </c:ser>
        <c:gapWidth val="0"/>
        <c:overlap val="100"/>
        <c:axId val="65125760"/>
        <c:axId val="65135744"/>
      </c:barChart>
      <c:catAx>
        <c:axId val="65125760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lang="en-GB" sz="1600">
                <a:latin typeface="Calibri" pitchFamily="34" charset="0"/>
                <a:cs typeface="Calibri" pitchFamily="34" charset="0"/>
              </a:defRPr>
            </a:pPr>
            <a:endParaRPr lang="en-US"/>
          </a:p>
        </c:txPr>
        <c:crossAx val="65135744"/>
        <c:crossesAt val="0"/>
        <c:auto val="1"/>
        <c:lblAlgn val="ctr"/>
        <c:lblOffset val="100"/>
        <c:tickLblSkip val="1"/>
      </c:catAx>
      <c:valAx>
        <c:axId val="65135744"/>
        <c:scaling>
          <c:orientation val="minMax"/>
          <c:max val="1"/>
          <c:min val="0"/>
        </c:scaling>
        <c:axPos val="b"/>
        <c:majorGridlines/>
        <c:title>
          <c:tx>
            <c:rich>
              <a:bodyPr/>
              <a:lstStyle/>
              <a:p>
                <a:pPr>
                  <a:defRPr lang="en-GB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r>
                  <a:rPr lang="en-GB"/>
                  <a:t>EUR (2010)</a:t>
                </a:r>
              </a:p>
            </c:rich>
          </c:tx>
          <c:layout>
            <c:manualLayout>
              <c:xMode val="edge"/>
              <c:yMode val="edge"/>
              <c:x val="0.40070422535211281"/>
              <c:y val="0.86717715654671579"/>
            </c:manualLayout>
          </c:layout>
        </c:title>
        <c:numFmt formatCode="0%" sourceLinked="0"/>
        <c:majorTickMark val="none"/>
        <c:tickLblPos val="low"/>
        <c:txPr>
          <a:bodyPr/>
          <a:lstStyle/>
          <a:p>
            <a:pPr>
              <a:defRPr lang="en-GB"/>
            </a:pPr>
            <a:endParaRPr lang="en-US"/>
          </a:p>
        </c:txPr>
        <c:crossAx val="65125760"/>
        <c:crosses val="autoZero"/>
        <c:crossBetween val="between"/>
        <c:majorUnit val="0.2"/>
        <c:minorUnit val="2.0000000000000046E-2"/>
      </c:valAx>
    </c:plotArea>
    <c:legend>
      <c:legendPos val="r"/>
      <c:layout>
        <c:manualLayout>
          <c:xMode val="edge"/>
          <c:yMode val="edge"/>
          <c:x val="3.5765775756904102E-4"/>
          <c:y val="0.86448436979432375"/>
          <c:w val="0.99964234224243098"/>
          <c:h val="0.1323045919569652"/>
        </c:manualLayout>
      </c:layout>
      <c:spPr>
        <a:solidFill>
          <a:schemeClr val="bg1"/>
        </a:solidFill>
      </c:spPr>
      <c:txPr>
        <a:bodyPr/>
        <a:lstStyle/>
        <a:p>
          <a:pPr>
            <a:defRPr lang="en-GB" sz="1200"/>
          </a:pPr>
          <a:endParaRPr lang="en-US"/>
        </a:p>
      </c:txPr>
    </c:legend>
    <c:plotVisOnly val="1"/>
    <c:dispBlanksAs val="gap"/>
  </c:chart>
  <c:spPr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0.06383</cdr:x>
      <cdr:y>0.78859</cdr:y>
    </cdr:from>
    <cdr:to>
      <cdr:x>0.83688</cdr:x>
      <cdr:y>0.8557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2900" y="2238375"/>
          <a:ext cx="41529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  <cdr:relSizeAnchor xmlns:cdr="http://schemas.openxmlformats.org/drawingml/2006/chartDrawing">
    <cdr:from>
      <cdr:x>0.06383</cdr:x>
      <cdr:y>0.78859</cdr:y>
    </cdr:from>
    <cdr:to>
      <cdr:x>0.83688</cdr:x>
      <cdr:y>0.8557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2900" y="2238375"/>
          <a:ext cx="4152900" cy="190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GB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fld id="{E01A8D6A-4FB8-4573-960E-603E711DCC13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Lucida Sans Unicode" pitchFamily="34" charset="0"/>
                <a:cs typeface="Arial" charset="0"/>
              </a:defRPr>
            </a:lvl1pPr>
          </a:lstStyle>
          <a:p>
            <a:pPr>
              <a:defRPr/>
            </a:pPr>
            <a:fld id="{B0B3779E-B7B7-4C0D-9556-3F386C8DC8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58530-7DFB-4ECE-99DA-26CC9583F284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2402-FA20-42B7-988B-40B7031888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DF7E-BD27-4C13-B1CA-4CFB434F84E6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4B78E-08BD-4452-8B77-251956E87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03CEE-A496-43D2-9A38-2D13EA6924EA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B72AC-05F5-4E67-80BC-5B80CCC11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A78BD-A581-4F62-8385-5F6E9AEF9373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781F-A22F-44DA-97F5-7D111E1489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9230D-5413-46FA-B921-837FA8729EEF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CB34E-D9BB-4285-A359-98A72DF46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7802B-C16C-4D6C-80EA-378F83467CB0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4572-A0E4-41A5-A982-C2597BFBEF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1746-52EB-40F3-9B13-912DC9B61579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D946C-E73C-4448-AA72-7E3E59D1EF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481138"/>
            <a:ext cx="8229600" cy="45259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7D046-8708-4BF2-897E-F2A99E856642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C98FF-DCDE-4994-9BF7-5825C1ACD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solidFill>
            <a:schemeClr val="bg2"/>
          </a:solid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2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BB0F67F-FBC9-4399-858C-D5493C9AD05A}" type="datetimeFigureOut">
              <a:rPr lang="en-US"/>
              <a:pPr>
                <a:defRPr/>
              </a:pPr>
              <a:t>7/2/2013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16217C3-F106-4A42-8F8E-16B8BE564B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724400"/>
            <a:ext cx="8229600" cy="1282700"/>
          </a:xfrm>
        </p:spPr>
        <p:txBody>
          <a:bodyPr/>
          <a:lstStyle/>
          <a:p>
            <a:pPr algn="ctr" eaLnBrk="1" hangingPunct="1">
              <a:buNone/>
            </a:pPr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Qamil Musa, ZRRUK</a:t>
            </a:r>
          </a:p>
          <a:p>
            <a:pPr algn="ctr" eaLnBrk="1" hangingPunct="1">
              <a:buNone/>
            </a:pP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08 </a:t>
            </a:r>
            <a:r>
              <a:rPr lang="en-US" sz="2400" dirty="0" err="1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Korrik</a:t>
            </a: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2013</a:t>
            </a:r>
            <a:r>
              <a:rPr lang="en-US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,</a:t>
            </a:r>
            <a:r>
              <a:rPr lang="sq-AL" sz="2400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Prishtinë</a:t>
            </a:r>
          </a:p>
          <a:p>
            <a:pPr algn="ctr" eaLnBrk="1" hangingPunct="1">
              <a:buNone/>
            </a:pPr>
            <a:endParaRPr lang="sq-AL" sz="2400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752600"/>
          </a:xfrm>
        </p:spPr>
        <p:txBody>
          <a:bodyPr>
            <a:normAutofit/>
          </a:bodyPr>
          <a:lstStyle/>
          <a:p>
            <a:pPr marL="457200" lvl="0" indent="-255588" algn="ctr" eaLnBrk="1" hangingPunct="1"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SzPct val="68000"/>
            </a:pP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PREZENTIMI I 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REZULTATE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VE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NGA P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ERFORMANC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A 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 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P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ERGJITHESHEM 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E</a:t>
            </a:r>
            <a:r>
              <a:rPr lang="sq-AL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KRU</a:t>
            </a:r>
            <a: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</a:br>
            <a:endParaRPr lang="en-US" sz="2800" dirty="0" smtClean="0">
              <a:solidFill>
                <a:srgbClr val="002060"/>
              </a:solidFill>
              <a:effectLst/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4" name="Picture 4" descr="Logo-e-ZRRUK_2012_Fi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04800"/>
            <a:ext cx="5427663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457200"/>
          </a:xfrm>
        </p:spPr>
        <p:txBody>
          <a:bodyPr>
            <a:normAutofit fontScale="90000"/>
          </a:bodyPr>
          <a:lstStyle/>
          <a:p>
            <a:r>
              <a:rPr lang="en-US" sz="4000" b="0" dirty="0" smtClean="0"/>
              <a:t> </a:t>
            </a:r>
            <a:r>
              <a:rPr lang="sq-AL" sz="2400" dirty="0" smtClean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  <a:t>STRUKTURA E MATJËS SË PERFORMANCËS</a:t>
            </a:r>
            <a:endParaRPr lang="en-US" sz="2400" i="1" dirty="0">
              <a:solidFill>
                <a:srgbClr val="002060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0" y="1481138"/>
            <a:ext cx="8229600" cy="4525962"/>
          </a:xfrm>
        </p:spPr>
        <p:txBody>
          <a:bodyPr/>
          <a:lstStyle/>
          <a:p>
            <a:r>
              <a:rPr lang="sq-AL" sz="16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5" name="Table Placeholder 4"/>
          <p:cNvGraphicFramePr>
            <a:graphicFrameLocks noGrp="1"/>
          </p:cNvGraphicFramePr>
          <p:nvPr>
            <p:ph type="tbl" idx="1"/>
          </p:nvPr>
        </p:nvGraphicFramePr>
        <p:xfrm>
          <a:off x="152400" y="914400"/>
          <a:ext cx="8534400" cy="3334562"/>
        </p:xfrm>
        <a:graphic>
          <a:graphicData uri="http://schemas.openxmlformats.org/drawingml/2006/table">
            <a:tbl>
              <a:tblPr/>
              <a:tblGrid>
                <a:gridCol w="1678219"/>
                <a:gridCol w="2050401"/>
                <a:gridCol w="1242873"/>
                <a:gridCol w="1055128"/>
                <a:gridCol w="742780"/>
                <a:gridCol w="742780"/>
                <a:gridCol w="1022219"/>
              </a:tblGrid>
              <a:tr h="312094">
                <a:tc>
                  <a:txBody>
                    <a:bodyPr/>
                    <a:lstStyle/>
                    <a:p>
                      <a:pPr marL="520700" marR="0" indent="-520700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b="1" dirty="0" smtClean="0">
                          <a:latin typeface="Calibri"/>
                          <a:ea typeface="MS Mincho"/>
                          <a:cs typeface="Calibri"/>
                        </a:rPr>
                        <a:t>Grupi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41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b="1" dirty="0">
                          <a:latin typeface="Calibri"/>
                          <a:ea typeface="MS Mincho"/>
                          <a:cs typeface="Calibri"/>
                        </a:rPr>
                        <a:t>Matja e performances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6985" marR="0" indent="-698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b="1" dirty="0">
                          <a:latin typeface="Calibri"/>
                          <a:ea typeface="MS Mincho"/>
                          <a:cs typeface="Calibri"/>
                        </a:rPr>
                        <a:t>Pesha e rëndësisë së nën-grupit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6985" marR="0" indent="-6159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b="1" dirty="0">
                          <a:latin typeface="Calibri"/>
                          <a:ea typeface="MS Mincho"/>
                          <a:cs typeface="Calibri"/>
                        </a:rPr>
                        <a:t>Pesha e rëndësisë së grupit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4453">
                <a:tc rowSpan="5">
                  <a:txBody>
                    <a:bodyPr/>
                    <a:lstStyle/>
                    <a:p>
                      <a:pPr marL="6985" marR="0" indent="-698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Furnizimi me ujë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Cilësia e ujit të pijshëm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30%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100%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45%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1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100%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Shtypja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5%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9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Disponueshmëria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35%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1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Mbulimi me shërbime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20%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9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Efiçienca e kostos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10%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919">
                <a:tc rowSpan="4">
                  <a:txBody>
                    <a:bodyPr/>
                    <a:lstStyle/>
                    <a:p>
                      <a:pPr marL="6985" marR="0" indent="-698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Ujëra të zeza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solidFill>
                            <a:schemeClr val="tx1"/>
                          </a:solidFill>
                          <a:latin typeface="Calibri"/>
                          <a:ea typeface="MS Mincho"/>
                          <a:cs typeface="Calibri"/>
                        </a:rPr>
                        <a:t>Cilësia e shkarkimit 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20%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100%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35%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60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solidFill>
                            <a:schemeClr val="tx1"/>
                          </a:solidFill>
                          <a:latin typeface="Calibri"/>
                          <a:ea typeface="MS Mincho"/>
                          <a:cs typeface="Calibri"/>
                        </a:rPr>
                        <a:t>Besueshmëria 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20%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81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Mbulimi me shërbime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50%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9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Efiçienca e kostos 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10%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6047">
                <a:tc rowSpan="2">
                  <a:txBody>
                    <a:bodyPr/>
                    <a:lstStyle/>
                    <a:p>
                      <a:pPr marL="6985" marR="0" indent="-6985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Financiar / komercial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3873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Profitabiliteti 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3271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10%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20%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609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985" marR="0" indent="38735"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>
                          <a:latin typeface="Calibri"/>
                          <a:ea typeface="MS Mincho"/>
                          <a:cs typeface="Calibri"/>
                        </a:rPr>
                        <a:t>Efiçienca komerciale </a:t>
                      </a:r>
                      <a:endParaRPr lang="en-US" sz="16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32715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sq-AL" sz="16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marR="0" indent="-18288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sq-AL" sz="1600" dirty="0">
                          <a:latin typeface="Calibri"/>
                          <a:ea typeface="MS Mincho"/>
                          <a:cs typeface="Calibri"/>
                        </a:rPr>
                        <a:t>10%</a:t>
                      </a:r>
                      <a:endParaRPr lang="en-US" sz="16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495800"/>
            <a:ext cx="792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1600" b="1" dirty="0" smtClean="0">
                <a:latin typeface="Calibri" pitchFamily="34" charset="0"/>
              </a:rPr>
              <a:t>Shkalla e </a:t>
            </a:r>
            <a:r>
              <a:rPr lang="sq-AL" sz="1600" b="1" dirty="0" smtClean="0">
                <a:latin typeface="Calibri" pitchFamily="34" charset="0"/>
              </a:rPr>
              <a:t>arkëtimit</a:t>
            </a:r>
            <a:r>
              <a:rPr lang="en-US" sz="1600" b="1" dirty="0" smtClean="0">
                <a:latin typeface="Calibri" pitchFamily="34" charset="0"/>
              </a:rPr>
              <a:t>: </a:t>
            </a:r>
            <a:r>
              <a:rPr lang="en-US" sz="1600" dirty="0" smtClean="0">
                <a:latin typeface="Calibri" pitchFamily="34" charset="0"/>
              </a:rPr>
              <a:t>≤</a:t>
            </a:r>
            <a:r>
              <a:rPr lang="sq-AL" sz="1600" dirty="0" smtClean="0">
                <a:latin typeface="Calibri" pitchFamily="34" charset="0"/>
              </a:rPr>
              <a:t> </a:t>
            </a:r>
            <a:r>
              <a:rPr lang="sq-AL" sz="1600" dirty="0" smtClean="0">
                <a:latin typeface="Calibri" pitchFamily="34" charset="0"/>
              </a:rPr>
              <a:t>me e ultë se  60%. (0%)</a:t>
            </a:r>
          </a:p>
          <a:p>
            <a:r>
              <a:rPr lang="sq-AL" sz="1600" b="1" dirty="0" smtClean="0">
                <a:latin typeface="Calibri" pitchFamily="34" charset="0"/>
              </a:rPr>
              <a:t>Kualiteti i </a:t>
            </a:r>
            <a:r>
              <a:rPr lang="sq-AL" sz="1600" b="1" dirty="0" smtClean="0">
                <a:latin typeface="Calibri" pitchFamily="34" charset="0"/>
              </a:rPr>
              <a:t>Ujit</a:t>
            </a:r>
            <a:r>
              <a:rPr lang="en-US" sz="1600" b="1" dirty="0" smtClean="0">
                <a:latin typeface="Calibri" pitchFamily="34" charset="0"/>
              </a:rPr>
              <a:t>:</a:t>
            </a:r>
            <a:r>
              <a:rPr lang="sq-AL" sz="1600" dirty="0" smtClean="0">
                <a:latin typeface="Calibri" pitchFamily="34" charset="0"/>
              </a:rPr>
              <a:t>75:25(Aspekti </a:t>
            </a:r>
            <a:r>
              <a:rPr lang="sq-AL" sz="1600" dirty="0" smtClean="0">
                <a:latin typeface="Calibri" pitchFamily="34" charset="0"/>
              </a:rPr>
              <a:t>Mikrobiologjik ndaj atij Fiziko-Kimik).</a:t>
            </a:r>
          </a:p>
          <a:p>
            <a:r>
              <a:rPr lang="sq-AL" sz="1600" b="1" dirty="0" smtClean="0">
                <a:latin typeface="Calibri" pitchFamily="34" charset="0"/>
              </a:rPr>
              <a:t>Eficenca e Kostove</a:t>
            </a:r>
            <a:r>
              <a:rPr lang="sq-AL" sz="1600" dirty="0" smtClean="0">
                <a:latin typeface="Calibri" pitchFamily="34" charset="0"/>
              </a:rPr>
              <a:t>: </a:t>
            </a:r>
          </a:p>
          <a:p>
            <a:pPr marL="457200" lvl="0" indent="-228600"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</a:rPr>
              <a:t>≤ 90%/ planifikimet max(10%)</a:t>
            </a:r>
          </a:p>
          <a:p>
            <a:pPr marL="457200" lvl="0" indent="-228600"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</a:rPr>
              <a:t>≥ se 140%/ planifikimet Min(0%)</a:t>
            </a:r>
          </a:p>
          <a:p>
            <a:r>
              <a:rPr lang="sq-AL" sz="1600" b="1" dirty="0" err="1" smtClean="0">
                <a:latin typeface="Calibri" pitchFamily="34" charset="0"/>
              </a:rPr>
              <a:t>Profitabiliteti</a:t>
            </a:r>
            <a:r>
              <a:rPr lang="en-US" sz="1600" b="1" dirty="0" smtClean="0">
                <a:latin typeface="Calibri" pitchFamily="34" charset="0"/>
              </a:rPr>
              <a:t>:</a:t>
            </a:r>
            <a:endParaRPr lang="sq-AL" sz="1600" dirty="0" smtClean="0">
              <a:latin typeface="Calibri" pitchFamily="34" charset="0"/>
            </a:endParaRPr>
          </a:p>
          <a:p>
            <a:pPr marL="457200" lvl="0" indent="-228600"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</a:rPr>
              <a:t>Kthimi ne kapital ≥ 5,3%, Max(10%) </a:t>
            </a:r>
          </a:p>
          <a:p>
            <a:pPr marL="457200" lvl="0" indent="-228600">
              <a:buFont typeface="Wingdings" pitchFamily="2" charset="2"/>
              <a:buChar char="ü"/>
            </a:pPr>
            <a:r>
              <a:rPr lang="sq-AL" sz="1600" dirty="0" smtClean="0">
                <a:latin typeface="Calibri" pitchFamily="34" charset="0"/>
              </a:rPr>
              <a:t>kthimi ne kapital ≤ 0%, Min(0%)</a:t>
            </a:r>
            <a:endParaRPr lang="sq-AL" sz="1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3152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effectLst/>
                <a:latin typeface="Calibri" pitchFamily="34" charset="0"/>
                <a:cs typeface="Calibri" pitchFamily="34" charset="0"/>
              </a:rPr>
              <a:t>REZULTATET  E VLERSIMIT 2012/2011</a:t>
            </a:r>
            <a:endParaRPr lang="en-US" sz="2400" dirty="0">
              <a:effectLst/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8" name="Table Placeholder 7"/>
          <p:cNvGraphicFramePr>
            <a:graphicFrameLocks noGrp="1"/>
          </p:cNvGraphicFramePr>
          <p:nvPr>
            <p:ph type="tbl" idx="1"/>
          </p:nvPr>
        </p:nvGraphicFramePr>
        <p:xfrm>
          <a:off x="304800" y="762000"/>
          <a:ext cx="7315201" cy="2717797"/>
        </p:xfrm>
        <a:graphic>
          <a:graphicData uri="http://schemas.openxmlformats.org/drawingml/2006/table">
            <a:tbl>
              <a:tblPr/>
              <a:tblGrid>
                <a:gridCol w="1540267"/>
                <a:gridCol w="1399623"/>
                <a:gridCol w="1005819"/>
                <a:gridCol w="1413261"/>
                <a:gridCol w="1105547"/>
                <a:gridCol w="850684"/>
              </a:tblGrid>
              <a:tr h="4494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KRU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Furnizim</a:t>
                      </a: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 me </a:t>
                      </a: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Ujë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Ujëra të Zeza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Profitabiliteti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Arkëtimi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Totali i pikëve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Calibri"/>
                          <a:cs typeface="Times New Roman"/>
                        </a:rPr>
                        <a:t>Ideale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35%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GJA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41.3%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12.3%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2.8%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56.4%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PE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43.0%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9.9%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1.6%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0.4%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55.0%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GJI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35.4%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11.0%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4.5%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50.8%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FE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30.6%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14.0%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0.4%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0.7%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45.7%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PZ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29.8%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11.0%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1.4%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3.1%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45.2%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PR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25.8%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14.7%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2.7%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43.2%</a:t>
                      </a:r>
                      <a:endParaRPr lang="en-US" sz="120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MIT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32.0%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11.0%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0.0%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43.0%</a:t>
                      </a:r>
                      <a:endParaRPr lang="en-US" sz="1200" dirty="0">
                        <a:solidFill>
                          <a:schemeClr val="tx1"/>
                        </a:solidFill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20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Totali i pikëve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34.0%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12.0%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0.5%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48.5%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81000" y="3581404"/>
          <a:ext cx="8458201" cy="2661137"/>
        </p:xfrm>
        <a:graphic>
          <a:graphicData uri="http://schemas.openxmlformats.org/drawingml/2006/table">
            <a:tbl>
              <a:tblPr/>
              <a:tblGrid>
                <a:gridCol w="1367244"/>
                <a:gridCol w="1263677"/>
                <a:gridCol w="1273700"/>
                <a:gridCol w="1342186"/>
                <a:gridCol w="1001593"/>
                <a:gridCol w="1043008"/>
                <a:gridCol w="1166793"/>
              </a:tblGrid>
              <a:tr h="404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KRU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Furnizimi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me </a:t>
                      </a: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Ujë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Ujëra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të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Zeza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Profitabiliteti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Arkëtimi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Totali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i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pikëve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Ndryshimi</a:t>
                      </a: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 2011/2012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Calibri"/>
                          <a:ea typeface="MS Mincho"/>
                          <a:cs typeface="Times New Roman"/>
                        </a:rPr>
                        <a:t>Ideale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45%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10%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10%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100%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PE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44.0%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10.7%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8.7%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0.0%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63.5%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+8.5%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PR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37.3%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16.0%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6.2%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63.3%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+20.1%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GJA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40.5%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12.2%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5.5%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4.4%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62.7%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+6.3%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PZ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40.3%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13.3%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2.9%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59.7%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+14.5%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GJI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36.6%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10.9%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7.2%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3.5%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58.2%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+7.4%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FE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34.8%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14.8%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8.3%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0.0%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57.9%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+12.2%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MIT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31.1%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11.3%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MS Mincho"/>
                          <a:cs typeface="Times New Roman"/>
                        </a:rPr>
                        <a:t>3.3%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0.0%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45.7%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+2.7%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51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Totali i pikëve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Calibri"/>
                          <a:ea typeface="MS Mincho"/>
                          <a:cs typeface="Times New Roman"/>
                        </a:rPr>
                        <a:t>37.8%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Calibri"/>
                          <a:ea typeface="MS Mincho"/>
                          <a:cs typeface="Times New Roman"/>
                        </a:rPr>
                        <a:t>12.8%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Calibri"/>
                          <a:ea typeface="MS Mincho"/>
                          <a:cs typeface="Times New Roman"/>
                        </a:rPr>
                        <a:t>6.1%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Calibri"/>
                          <a:ea typeface="MS Mincho"/>
                          <a:cs typeface="Times New Roman"/>
                        </a:rPr>
                        <a:t>2.1%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Calibri"/>
                          <a:ea typeface="MS Mincho"/>
                          <a:cs typeface="Times New Roman"/>
                        </a:rPr>
                        <a:t>58.7%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6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MS Mincho"/>
                          <a:cs typeface="Times New Roman"/>
                        </a:rPr>
                        <a:t>Ndryshimi 2012/2011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Calibri"/>
                          <a:ea typeface="MS Mincho"/>
                          <a:cs typeface="Times New Roman"/>
                        </a:rPr>
                        <a:t>+3.8%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Calibri"/>
                          <a:ea typeface="MS Mincho"/>
                          <a:cs typeface="Times New Roman"/>
                        </a:rPr>
                        <a:t>+0.8%</a:t>
                      </a:r>
                      <a:endParaRPr lang="en-US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Calibri"/>
                          <a:ea typeface="MS Mincho"/>
                          <a:cs typeface="Times New Roman"/>
                        </a:rPr>
                        <a:t>+5.6%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Calibri"/>
                          <a:ea typeface="MS Mincho"/>
                          <a:cs typeface="Times New Roman"/>
                        </a:rPr>
                        <a:t>+0.1%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Calibri"/>
                          <a:ea typeface="MS Mincho"/>
                          <a:cs typeface="Times New Roman"/>
                        </a:rPr>
                        <a:t>+10.2%</a:t>
                      </a: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5024" marR="6502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400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sz="1400" dirty="0" smtClean="0">
              <a:latin typeface="Calibri" pitchFamily="34" charset="0"/>
              <a:cs typeface="Calibri" pitchFamily="34" charset="0"/>
            </a:endParaRPr>
          </a:p>
          <a:p>
            <a:endParaRPr lang="en-US" sz="1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457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effectLst/>
                <a:latin typeface="Calibri" pitchFamily="34" charset="0"/>
                <a:cs typeface="Calibri" pitchFamily="34" charset="0"/>
              </a:rPr>
              <a:t>RANGIMI I KRU - 2012</a:t>
            </a:r>
            <a:endParaRPr lang="en-US" sz="24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4" name="Content Placeholder 5"/>
          <p:cNvGraphicFramePr>
            <a:graphicFrameLocks/>
          </p:cNvGraphicFramePr>
          <p:nvPr/>
        </p:nvGraphicFramePr>
        <p:xfrm>
          <a:off x="228600" y="990600"/>
          <a:ext cx="8382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10400" y="2438400"/>
            <a:ext cx="1295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2012 </a:t>
            </a:r>
          </a:p>
          <a:p>
            <a:endParaRPr lang="nb-NO" sz="1400" dirty="0" smtClean="0"/>
          </a:p>
          <a:p>
            <a:r>
              <a:rPr lang="nb-NO" sz="1400" dirty="0" smtClean="0"/>
              <a:t>PE</a:t>
            </a:r>
            <a:r>
              <a:rPr lang="nb-NO" sz="1400" dirty="0" smtClean="0"/>
              <a:t>= </a:t>
            </a:r>
            <a:r>
              <a:rPr lang="nb-NO" sz="1400" b="1" dirty="0" smtClean="0"/>
              <a:t>63.5%</a:t>
            </a:r>
          </a:p>
          <a:p>
            <a:r>
              <a:rPr lang="nb-NO" sz="1400" dirty="0" smtClean="0"/>
              <a:t>PR= </a:t>
            </a:r>
            <a:r>
              <a:rPr lang="nb-NO" sz="1400" b="1" dirty="0" smtClean="0"/>
              <a:t>63.3%</a:t>
            </a:r>
            <a:r>
              <a:rPr lang="nb-NO" sz="1400" dirty="0" smtClean="0"/>
              <a:t> </a:t>
            </a:r>
          </a:p>
          <a:p>
            <a:r>
              <a:rPr lang="nb-NO" sz="1400" dirty="0" smtClean="0"/>
              <a:t>GJA =</a:t>
            </a:r>
            <a:r>
              <a:rPr lang="nb-NO" sz="1400" b="1" dirty="0" smtClean="0"/>
              <a:t>62.7%</a:t>
            </a:r>
            <a:r>
              <a:rPr lang="nb-NO" sz="1400" dirty="0" smtClean="0"/>
              <a:t> </a:t>
            </a:r>
          </a:p>
          <a:p>
            <a:r>
              <a:rPr lang="nb-NO" sz="1400" dirty="0" smtClean="0"/>
              <a:t>PZ= </a:t>
            </a:r>
            <a:r>
              <a:rPr lang="nb-NO" sz="1400" b="1" dirty="0" smtClean="0"/>
              <a:t>59.7%</a:t>
            </a:r>
          </a:p>
          <a:p>
            <a:r>
              <a:rPr lang="nb-NO" sz="1400" dirty="0" smtClean="0"/>
              <a:t>GJI= </a:t>
            </a:r>
            <a:r>
              <a:rPr lang="nb-NO" sz="1400" b="1" dirty="0" smtClean="0"/>
              <a:t>58.2%</a:t>
            </a:r>
          </a:p>
          <a:p>
            <a:r>
              <a:rPr lang="nb-NO" sz="1400" dirty="0" smtClean="0"/>
              <a:t>FE= </a:t>
            </a:r>
            <a:r>
              <a:rPr lang="nb-NO" sz="1400" b="1" dirty="0" smtClean="0"/>
              <a:t>57.9%</a:t>
            </a:r>
          </a:p>
          <a:p>
            <a:r>
              <a:rPr lang="nb-NO" sz="1400" dirty="0" smtClean="0"/>
              <a:t>MIT= </a:t>
            </a:r>
            <a:r>
              <a:rPr lang="nb-NO" sz="1400" b="1" dirty="0" smtClean="0"/>
              <a:t>45.7%</a:t>
            </a:r>
            <a:r>
              <a:rPr lang="nb-NO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6669</TotalTime>
  <Words>485</Words>
  <Application>Microsoft Office PowerPoint</Application>
  <PresentationFormat>On-screen Show (4:3)</PresentationFormat>
  <Paragraphs>196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Concourse</vt:lpstr>
      <vt:lpstr>PREZENTIMI I  REZULTATEVE NGA PERFORMANCA E PERGJITHESHEM E KRU </vt:lpstr>
      <vt:lpstr> STRUKTURA E MATJËS SË PERFORMANCËS</vt:lpstr>
      <vt:lpstr>REZULTATET  E VLERSIMIT 2012/2011</vt:lpstr>
      <vt:lpstr>RANGIMI I KRU - 2012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botek</dc:creator>
  <cp:lastModifiedBy>qmusa</cp:lastModifiedBy>
  <cp:revision>387</cp:revision>
  <dcterms:created xsi:type="dcterms:W3CDTF">2010-09-16T07:24:30Z</dcterms:created>
  <dcterms:modified xsi:type="dcterms:W3CDTF">2013-07-02T09:46:11Z</dcterms:modified>
</cp:coreProperties>
</file>