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68" r:id="rId1"/>
  </p:sldMasterIdLst>
  <p:notesMasterIdLst>
    <p:notesMasterId r:id="rId13"/>
  </p:notesMasterIdLst>
  <p:handoutMasterIdLst>
    <p:handoutMasterId r:id="rId14"/>
  </p:handoutMasterIdLst>
  <p:sldIdLst>
    <p:sldId id="259" r:id="rId2"/>
    <p:sldId id="363" r:id="rId3"/>
    <p:sldId id="312" r:id="rId4"/>
    <p:sldId id="349" r:id="rId5"/>
    <p:sldId id="357" r:id="rId6"/>
    <p:sldId id="339" r:id="rId7"/>
    <p:sldId id="378" r:id="rId8"/>
    <p:sldId id="380" r:id="rId9"/>
    <p:sldId id="374" r:id="rId10"/>
    <p:sldId id="350" r:id="rId11"/>
    <p:sldId id="27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94750" autoAdjust="0"/>
  </p:normalViewPr>
  <p:slideViewPr>
    <p:cSldViewPr>
      <p:cViewPr>
        <p:scale>
          <a:sx n="100" d="100"/>
          <a:sy n="100" d="100"/>
        </p:scale>
        <p:origin x="-312" y="-66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qmusa.WWRO-KS\Desktop\Grafi%20i%20kualitetit%20t&#235;%20Ujit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aabazi\Desktop\Raporti%20i%20Performances%202015\Master%20outputat%202015\160613_AA_Master%20output%20treguesit%20Operativ%20dhe%20sherbim%20me%20konsumator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abazi\Desktop\Raporti%20i%20Performances%202015\Master%20outputat%202015\160613_AA_Master%20output%20treguesit%20Operativ%20dhe%20sherbim%20me%20konsumator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mani\Desktop\databaza%20me%20norma%20te%20ndryshuara\master%20autput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6256044465964243E-2"/>
          <c:y val="5.7721274424030702E-2"/>
          <c:w val="0.8888904405202761"/>
          <c:h val="0.70541192767570715"/>
        </c:manualLayout>
      </c:layout>
      <c:barChart>
        <c:barDir val="col"/>
        <c:grouping val="clustered"/>
        <c:ser>
          <c:idx val="0"/>
          <c:order val="0"/>
          <c:tx>
            <c:strRef>
              <c:f>Sheet1!$R$8</c:f>
              <c:strCache>
                <c:ptCount val="1"/>
                <c:pt idx="0">
                  <c:v>Microbiologjike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3"/>
              <c:layout>
                <c:manualLayout>
                  <c:x val="-1.0683760683760764E-2"/>
                  <c:y val="4.6296296296296571E-3"/>
                </c:manualLayout>
              </c:layout>
              <c:showVal val="1"/>
            </c:dLbl>
            <c:showVal val="1"/>
          </c:dLbls>
          <c:cat>
            <c:strRef>
              <c:f>Sheet1!$Q$9:$Q$16</c:f>
              <c:strCache>
                <c:ptCount val="8"/>
                <c:pt idx="0">
                  <c:v>PR</c:v>
                </c:pt>
                <c:pt idx="1">
                  <c:v>MIT</c:v>
                </c:pt>
                <c:pt idx="2">
                  <c:v>HD</c:v>
                </c:pt>
                <c:pt idx="3">
                  <c:v>RA</c:v>
                </c:pt>
                <c:pt idx="4">
                  <c:v>HRJ</c:v>
                </c:pt>
                <c:pt idx="5">
                  <c:v>BI</c:v>
                </c:pt>
                <c:pt idx="6">
                  <c:v>HDM</c:v>
                </c:pt>
                <c:pt idx="7">
                  <c:v>KS</c:v>
                </c:pt>
              </c:strCache>
            </c:strRef>
          </c:cat>
          <c:val>
            <c:numRef>
              <c:f>Sheet1!$R$9:$R$16</c:f>
              <c:numCache>
                <c:formatCode>General</c:formatCode>
                <c:ptCount val="8"/>
                <c:pt idx="0">
                  <c:v>99.7</c:v>
                </c:pt>
                <c:pt idx="1">
                  <c:v>98.9</c:v>
                </c:pt>
                <c:pt idx="2">
                  <c:v>87.1</c:v>
                </c:pt>
                <c:pt idx="3">
                  <c:v>98.1</c:v>
                </c:pt>
                <c:pt idx="4">
                  <c:v>98.3</c:v>
                </c:pt>
                <c:pt idx="5">
                  <c:v>100</c:v>
                </c:pt>
                <c:pt idx="6">
                  <c:v>97.5</c:v>
                </c:pt>
                <c:pt idx="7">
                  <c:v>96.3</c:v>
                </c:pt>
              </c:numCache>
            </c:numRef>
          </c:val>
        </c:ser>
        <c:ser>
          <c:idx val="1"/>
          <c:order val="1"/>
          <c:tx>
            <c:strRef>
              <c:f>Sheet1!$S$8</c:f>
              <c:strCache>
                <c:ptCount val="1"/>
                <c:pt idx="0">
                  <c:v>Kimike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1"/>
              <c:layout>
                <c:manualLayout>
                  <c:x val="2.1367521367521391E-3"/>
                  <c:y val="-1.8518518518518601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2.3148148148148157E-2"/>
                </c:manualLayout>
              </c:layout>
              <c:showVal val="1"/>
            </c:dLbl>
            <c:showVal val="1"/>
          </c:dLbls>
          <c:cat>
            <c:strRef>
              <c:f>Sheet1!$Q$9:$Q$16</c:f>
              <c:strCache>
                <c:ptCount val="8"/>
                <c:pt idx="0">
                  <c:v>PR</c:v>
                </c:pt>
                <c:pt idx="1">
                  <c:v>MIT</c:v>
                </c:pt>
                <c:pt idx="2">
                  <c:v>HD</c:v>
                </c:pt>
                <c:pt idx="3">
                  <c:v>RA</c:v>
                </c:pt>
                <c:pt idx="4">
                  <c:v>HRJ</c:v>
                </c:pt>
                <c:pt idx="5">
                  <c:v>BI</c:v>
                </c:pt>
                <c:pt idx="6">
                  <c:v>HDM</c:v>
                </c:pt>
                <c:pt idx="7">
                  <c:v>KS</c:v>
                </c:pt>
              </c:strCache>
            </c:strRef>
          </c:cat>
          <c:val>
            <c:numRef>
              <c:f>Sheet1!$S$9:$S$16</c:f>
              <c:numCache>
                <c:formatCode>General</c:formatCode>
                <c:ptCount val="8"/>
                <c:pt idx="0">
                  <c:v>96.5</c:v>
                </c:pt>
                <c:pt idx="1">
                  <c:v>99.9</c:v>
                </c:pt>
                <c:pt idx="2">
                  <c:v>92.1</c:v>
                </c:pt>
                <c:pt idx="3">
                  <c:v>99.5</c:v>
                </c:pt>
                <c:pt idx="4">
                  <c:v>99.8</c:v>
                </c:pt>
                <c:pt idx="5">
                  <c:v>98.2</c:v>
                </c:pt>
                <c:pt idx="6">
                  <c:v>98.2</c:v>
                </c:pt>
                <c:pt idx="7">
                  <c:v>97.3</c:v>
                </c:pt>
              </c:numCache>
            </c:numRef>
          </c:val>
        </c:ser>
        <c:ser>
          <c:idx val="2"/>
          <c:order val="2"/>
          <c:tx>
            <c:strRef>
              <c:f>Sheet1!$T$8</c:f>
              <c:strCache>
                <c:ptCount val="1"/>
                <c:pt idx="0">
                  <c:v>Mesatare</c:v>
                </c:pt>
              </c:strCache>
            </c:strRef>
          </c:tx>
          <c:dLbls>
            <c:dLbl>
              <c:idx val="0"/>
              <c:layout>
                <c:manualLayout>
                  <c:x val="2.1367521367521391E-3"/>
                  <c:y val="-1.8518518518518608E-2"/>
                </c:manualLayout>
              </c:layout>
              <c:showVal val="1"/>
            </c:dLbl>
            <c:dLbl>
              <c:idx val="1"/>
              <c:layout>
                <c:manualLayout>
                  <c:x val="8.5470085470085548E-3"/>
                  <c:y val="9.2592592592593576E-3"/>
                </c:manualLayout>
              </c:layout>
              <c:showVal val="1"/>
            </c:dLbl>
            <c:dLbl>
              <c:idx val="2"/>
              <c:layout>
                <c:manualLayout>
                  <c:x val="1.2820512820512862E-2"/>
                  <c:y val="4.6296296296296406E-3"/>
                </c:manualLayout>
              </c:layout>
              <c:showVal val="1"/>
            </c:dLbl>
            <c:dLbl>
              <c:idx val="3"/>
              <c:layout>
                <c:manualLayout>
                  <c:x val="-2.1367521367521391E-3"/>
                  <c:y val="1.3888888888888989E-2"/>
                </c:manualLayout>
              </c:layout>
              <c:showVal val="1"/>
            </c:dLbl>
            <c:showVal val="1"/>
          </c:dLbls>
          <c:cat>
            <c:strRef>
              <c:f>Sheet1!$Q$9:$Q$16</c:f>
              <c:strCache>
                <c:ptCount val="8"/>
                <c:pt idx="0">
                  <c:v>PR</c:v>
                </c:pt>
                <c:pt idx="1">
                  <c:v>MIT</c:v>
                </c:pt>
                <c:pt idx="2">
                  <c:v>HD</c:v>
                </c:pt>
                <c:pt idx="3">
                  <c:v>RA</c:v>
                </c:pt>
                <c:pt idx="4">
                  <c:v>HRJ</c:v>
                </c:pt>
                <c:pt idx="5">
                  <c:v>BI</c:v>
                </c:pt>
                <c:pt idx="6">
                  <c:v>HDM</c:v>
                </c:pt>
                <c:pt idx="7">
                  <c:v>KS</c:v>
                </c:pt>
              </c:strCache>
            </c:strRef>
          </c:cat>
          <c:val>
            <c:numRef>
              <c:f>Sheet1!$T$9:$T$16</c:f>
              <c:numCache>
                <c:formatCode>General</c:formatCode>
                <c:ptCount val="8"/>
                <c:pt idx="0">
                  <c:v>97.3</c:v>
                </c:pt>
                <c:pt idx="1">
                  <c:v>99.6</c:v>
                </c:pt>
                <c:pt idx="2">
                  <c:v>90.7</c:v>
                </c:pt>
                <c:pt idx="3">
                  <c:v>99.2</c:v>
                </c:pt>
                <c:pt idx="4">
                  <c:v>99.5</c:v>
                </c:pt>
                <c:pt idx="5">
                  <c:v>98.6</c:v>
                </c:pt>
                <c:pt idx="6">
                  <c:v>98</c:v>
                </c:pt>
                <c:pt idx="7">
                  <c:v>97</c:v>
                </c:pt>
              </c:numCache>
            </c:numRef>
          </c:val>
        </c:ser>
        <c:gapWidth val="50"/>
        <c:axId val="64783104"/>
        <c:axId val="64784640"/>
      </c:barChart>
      <c:catAx>
        <c:axId val="64783104"/>
        <c:scaling>
          <c:orientation val="minMax"/>
        </c:scaling>
        <c:axPos val="b"/>
        <c:tickLblPos val="nextTo"/>
        <c:crossAx val="64784640"/>
        <c:crosses val="autoZero"/>
        <c:auto val="1"/>
        <c:lblAlgn val="ctr"/>
        <c:lblOffset val="100"/>
      </c:catAx>
      <c:valAx>
        <c:axId val="64784640"/>
        <c:scaling>
          <c:orientation val="minMax"/>
          <c:max val="100"/>
          <c:min val="40"/>
        </c:scaling>
        <c:axPos val="l"/>
        <c:majorGridlines>
          <c:spPr>
            <a:ln>
              <a:gradFill>
                <a:gsLst>
                  <a:gs pos="0">
                    <a:schemeClr val="bg1"/>
                  </a:gs>
                  <a:gs pos="50000">
                    <a:srgbClr val="4F81BD">
                      <a:tint val="44500"/>
                      <a:satMod val="160000"/>
                    </a:srgb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</a:ln>
          </c:spPr>
        </c:majorGridlines>
        <c:numFmt formatCode="General" sourceLinked="1"/>
        <c:tickLblPos val="nextTo"/>
        <c:crossAx val="64783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4074244708773269E-2"/>
          <c:y val="0.92521247063640766"/>
          <c:w val="0.87123722566594053"/>
          <c:h val="7.2752817983084278E-2"/>
        </c:manualLayout>
      </c:layout>
    </c:legend>
    <c:plotVisOnly val="1"/>
  </c:chart>
  <c:spPr>
    <a:noFill/>
    <a:ln>
      <a:noFill/>
    </a:ln>
  </c:spPr>
  <c:txPr>
    <a:bodyPr/>
    <a:lstStyle/>
    <a:p>
      <a:pPr>
        <a:defRPr sz="800">
          <a:latin typeface="Arial Narrow" pitchFamily="34" charset="0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20309013569588941"/>
          <c:y val="0.18116999740614362"/>
          <c:w val="0.61765569214696658"/>
          <c:h val="0.55714256007570728"/>
        </c:manualLayout>
      </c:layout>
      <c:areaChart>
        <c:grouping val="stacked"/>
        <c:ser>
          <c:idx val="0"/>
          <c:order val="0"/>
          <c:tx>
            <c:strRef>
              <c:f>'W sector indicators Final'!$C$20</c:f>
              <c:strCache>
                <c:ptCount val="1"/>
                <c:pt idx="0">
                  <c:v>Uji i shitur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</c:spPr>
          <c:dLbls>
            <c:dLbl>
              <c:idx val="0"/>
              <c:layout>
                <c:manualLayout>
                  <c:x val="6.3396233949935293E-2"/>
                  <c:y val="2.4000003023622495E-2"/>
                </c:manualLayout>
              </c:layout>
              <c:showVal val="1"/>
            </c:dLbl>
            <c:dLbl>
              <c:idx val="1"/>
              <c:layout>
                <c:manualLayout>
                  <c:x val="3.7983067952230597E-3"/>
                  <c:y val="3.2135437119426451E-2"/>
                </c:manualLayout>
              </c:layout>
              <c:showVal val="1"/>
            </c:dLbl>
            <c:dLbl>
              <c:idx val="2"/>
              <c:layout>
                <c:manualLayout>
                  <c:x val="-1.7129713255958541E-3"/>
                  <c:y val="2.8799941673957455E-2"/>
                </c:manualLayout>
              </c:layout>
              <c:showVal val="1"/>
            </c:dLbl>
            <c:dLbl>
              <c:idx val="3"/>
              <c:layout>
                <c:manualLayout>
                  <c:x val="-4.4657828427964875E-2"/>
                  <c:y val="3.8229804607757455E-2"/>
                </c:manualLayout>
              </c:layout>
              <c:showVal val="1"/>
            </c:dLbl>
            <c:dLbl>
              <c:idx val="4"/>
              <c:layout>
                <c:manualLayout>
                  <c:x val="-4.0754721824957409E-2"/>
                  <c:y val="3.3600004233071398E-2"/>
                </c:manualLayout>
              </c:layout>
              <c:showVal val="1"/>
            </c:dLbl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Val val="1"/>
          </c:dLbls>
          <c:cat>
            <c:numRef>
              <c:f>'W sector indicators Final'!$B$21:$B$24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'W sector indicators Final'!$C$21:$C$24</c:f>
              <c:numCache>
                <c:formatCode>_-* #,##0_-;\-* #,##0_-;_-* "-"??_-;_-@_-</c:formatCode>
                <c:ptCount val="4"/>
                <c:pt idx="0">
                  <c:v>57902293</c:v>
                </c:pt>
                <c:pt idx="1">
                  <c:v>58081289</c:v>
                </c:pt>
                <c:pt idx="2">
                  <c:v>55850398</c:v>
                </c:pt>
                <c:pt idx="3" formatCode="* #,##0;\-* #,##0;* \-00">
                  <c:v>59743615</c:v>
                </c:pt>
              </c:numCache>
            </c:numRef>
          </c:val>
        </c:ser>
        <c:ser>
          <c:idx val="1"/>
          <c:order val="1"/>
          <c:tx>
            <c:strRef>
              <c:f>'W sector indicators Final'!$D$20</c:f>
              <c:strCache>
                <c:ptCount val="1"/>
                <c:pt idx="0">
                  <c:v>Uji i pafaturuar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 w="25400">
              <a:noFill/>
            </a:ln>
          </c:spPr>
          <c:dLbls>
            <c:dLbl>
              <c:idx val="0"/>
              <c:layout>
                <c:manualLayout>
                  <c:x val="6.0983609706137122E-2"/>
                  <c:y val="-4.0677970444732104E-3"/>
                </c:manualLayout>
              </c:layout>
              <c:showVal val="1"/>
            </c:dLbl>
            <c:dLbl>
              <c:idx val="1"/>
              <c:layout>
                <c:manualLayout>
                  <c:x val="5.9510926698669283E-3"/>
                  <c:y val="4.0679060243031294E-3"/>
                </c:manualLayout>
              </c:layout>
              <c:showVal val="1"/>
            </c:dLbl>
            <c:dLbl>
              <c:idx val="2"/>
              <c:layout>
                <c:manualLayout>
                  <c:x val="4.8548885519507845E-3"/>
                  <c:y val="6.6710411198602519E-3"/>
                </c:manualLayout>
              </c:layout>
              <c:showVal val="1"/>
            </c:dLbl>
            <c:dLbl>
              <c:idx val="3"/>
              <c:layout>
                <c:manualLayout>
                  <c:x val="-5.2209590085019089E-2"/>
                  <c:y val="1.5574511519393423E-2"/>
                </c:manualLayout>
              </c:layout>
              <c:showVal val="1"/>
            </c:dLbl>
            <c:dLbl>
              <c:idx val="4"/>
              <c:layout>
                <c:manualLayout>
                  <c:x val="-2.7540985028578692E-2"/>
                  <c:y val="-1.6271188177892793E-2"/>
                </c:manualLayout>
              </c:layout>
              <c:showVal val="1"/>
            </c:dLbl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Val val="1"/>
          </c:dLbls>
          <c:cat>
            <c:numRef>
              <c:f>'W sector indicators Final'!$B$21:$B$24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'W sector indicators Final'!$D$21:$D$24</c:f>
              <c:numCache>
                <c:formatCode>_-* #,##0_-;\-* #,##0_-;_-* "-"??_-;_-@_-</c:formatCode>
                <c:ptCount val="4"/>
                <c:pt idx="0">
                  <c:v>80209191</c:v>
                </c:pt>
                <c:pt idx="1">
                  <c:v>76377955</c:v>
                </c:pt>
                <c:pt idx="2">
                  <c:v>75977769</c:v>
                </c:pt>
                <c:pt idx="3">
                  <c:v>77300666</c:v>
                </c:pt>
              </c:numCache>
            </c:numRef>
          </c:val>
        </c:ser>
        <c:ser>
          <c:idx val="2"/>
          <c:order val="2"/>
          <c:tx>
            <c:strRef>
              <c:f>'W sector indicators Final'!$E$20</c:f>
              <c:strCache>
                <c:ptCount val="1"/>
                <c:pt idx="0">
                  <c:v>Uji i prodhuar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 w="25400">
              <a:noFill/>
            </a:ln>
          </c:spPr>
          <c:cat>
            <c:numRef>
              <c:f>'W sector indicators Final'!$B$21:$B$24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'W sector indicators Final'!$E$21:$E$24</c:f>
              <c:numCache>
                <c:formatCode>_-* #,##0_-;\-* #,##0_-;_-* "-"??_-;_-@_-</c:formatCode>
                <c:ptCount val="4"/>
                <c:pt idx="0" formatCode="#,##0">
                  <c:v>138111484</c:v>
                </c:pt>
                <c:pt idx="1">
                  <c:v>134459244</c:v>
                </c:pt>
                <c:pt idx="2">
                  <c:v>131828167</c:v>
                </c:pt>
                <c:pt idx="3">
                  <c:v>137044281</c:v>
                </c:pt>
              </c:numCache>
            </c:numRef>
          </c:val>
        </c:ser>
        <c:axId val="65170048"/>
        <c:axId val="65216896"/>
      </c:areaChart>
      <c:catAx>
        <c:axId val="6517004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65216896"/>
        <c:crosses val="autoZero"/>
        <c:auto val="1"/>
        <c:lblAlgn val="ctr"/>
        <c:lblOffset val="100"/>
      </c:catAx>
      <c:valAx>
        <c:axId val="65216896"/>
        <c:scaling>
          <c:orientation val="minMax"/>
          <c:max val="150000000"/>
          <c:min val="0"/>
        </c:scaling>
        <c:axPos val="l"/>
        <c:majorGridlines/>
        <c:numFmt formatCode="_-* #,##0_-;\-* #,##0_-;_-* &quot;-&quot;??_-;_-@_-" sourceLinked="1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65170048"/>
        <c:crosses val="autoZero"/>
        <c:crossBetween val="midCat"/>
        <c:majorUnit val="50000000"/>
      </c:valAx>
    </c:plotArea>
    <c:legend>
      <c:legendPos val="r"/>
      <c:layout>
        <c:manualLayout>
          <c:xMode val="edge"/>
          <c:yMode val="edge"/>
          <c:x val="0.83099784401950005"/>
          <c:y val="0.17621781012004986"/>
          <c:w val="0.16732845894263221"/>
          <c:h val="0.54839402184491559"/>
        </c:manualLayout>
      </c:layout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zero"/>
  </c:chart>
  <c:spPr>
    <a:ln>
      <a:noFill/>
    </a:ln>
  </c:sp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/>
            </a:pPr>
            <a:r>
              <a:rPr lang="en-US" sz="1100" b="0"/>
              <a:t>Mbulueshmëria</a:t>
            </a:r>
            <a:r>
              <a:rPr lang="en-US" sz="1100" b="0" baseline="0"/>
              <a:t> me shërbime</a:t>
            </a:r>
            <a:endParaRPr lang="en-US" sz="1100" b="0"/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9.8426682755709247E-2"/>
          <c:y val="0.14592728903387694"/>
          <c:w val="0.90154605674290522"/>
          <c:h val="0.54102554038738204"/>
        </c:manualLayout>
      </c:layout>
      <c:lineChart>
        <c:grouping val="standard"/>
        <c:ser>
          <c:idx val="0"/>
          <c:order val="0"/>
          <c:tx>
            <c:strRef>
              <c:f>'W sector indicators Final'!$C$4</c:f>
              <c:strCache>
                <c:ptCount val="1"/>
                <c:pt idx="0">
                  <c:v>Mbulueshmëria me ujësjellës</c:v>
                </c:pt>
              </c:strCache>
            </c:strRef>
          </c:tx>
          <c:marker>
            <c:symbol val="none"/>
          </c:marker>
          <c:cat>
            <c:numRef>
              <c:f>'W sector indicators Final'!$B$5:$B$8</c:f>
              <c:numCache>
                <c:formatCode>0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'W sector indicators Final'!$C$5:$C$8</c:f>
              <c:numCache>
                <c:formatCode>0%</c:formatCode>
                <c:ptCount val="4"/>
                <c:pt idx="0">
                  <c:v>0.78</c:v>
                </c:pt>
                <c:pt idx="1">
                  <c:v>0.81509816183270656</c:v>
                </c:pt>
                <c:pt idx="2">
                  <c:v>0.83964044286170481</c:v>
                </c:pt>
                <c:pt idx="3">
                  <c:v>0.87076295147049365</c:v>
                </c:pt>
              </c:numCache>
            </c:numRef>
          </c:val>
        </c:ser>
        <c:ser>
          <c:idx val="1"/>
          <c:order val="1"/>
          <c:tx>
            <c:strRef>
              <c:f>'W sector indicators Final'!$D$4</c:f>
              <c:strCache>
                <c:ptCount val="1"/>
                <c:pt idx="0">
                  <c:v>Mbulueshmëria me kanalizim</c:v>
                </c:pt>
              </c:strCache>
            </c:strRef>
          </c:tx>
          <c:spPr>
            <a:ln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'W sector indicators Final'!$B$5:$B$8</c:f>
              <c:numCache>
                <c:formatCode>0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'W sector indicators Final'!$D$5:$D$8</c:f>
              <c:numCache>
                <c:formatCode>0%</c:formatCode>
                <c:ptCount val="4"/>
                <c:pt idx="0">
                  <c:v>0.56000000000000005</c:v>
                </c:pt>
                <c:pt idx="1">
                  <c:v>0.60436509684067763</c:v>
                </c:pt>
                <c:pt idx="2">
                  <c:v>0.62100002892520001</c:v>
                </c:pt>
                <c:pt idx="3">
                  <c:v>0.65470912333904963</c:v>
                </c:pt>
              </c:numCache>
            </c:numRef>
          </c:val>
        </c:ser>
        <c:marker val="1"/>
        <c:axId val="70648576"/>
        <c:axId val="70650112"/>
      </c:lineChart>
      <c:catAx>
        <c:axId val="70648576"/>
        <c:scaling>
          <c:orientation val="minMax"/>
        </c:scaling>
        <c:axPos val="b"/>
        <c:numFmt formatCode="0" sourceLinked="1"/>
        <c:tickLblPos val="nextTo"/>
        <c:crossAx val="70650112"/>
        <c:crosses val="autoZero"/>
        <c:auto val="1"/>
        <c:lblAlgn val="ctr"/>
        <c:lblOffset val="100"/>
      </c:catAx>
      <c:valAx>
        <c:axId val="70650112"/>
        <c:scaling>
          <c:orientation val="minMax"/>
          <c:max val="1"/>
          <c:min val="0"/>
        </c:scaling>
        <c:axPos val="l"/>
        <c:majorGridlines/>
        <c:numFmt formatCode="0%" sourceLinked="1"/>
        <c:tickLblPos val="nextTo"/>
        <c:crossAx val="70648576"/>
        <c:crosses val="autoZero"/>
        <c:crossBetween val="between"/>
        <c:majorUnit val="0.25"/>
      </c:valAx>
    </c:plotArea>
    <c:legend>
      <c:legendPos val="r"/>
      <c:layout>
        <c:manualLayout>
          <c:xMode val="edge"/>
          <c:yMode val="edge"/>
          <c:x val="5.7199103498851663E-2"/>
          <c:y val="0.85951468710089463"/>
          <c:w val="0.9067106688005846"/>
          <c:h val="0.10369379019135402"/>
        </c:manualLayout>
      </c:layout>
    </c:legend>
    <c:plotVisOnly val="1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/>
            </a:pPr>
            <a:r>
              <a:rPr lang="en-US" sz="1100" dirty="0" err="1"/>
              <a:t>Qarkullimi</a:t>
            </a:r>
            <a:r>
              <a:rPr lang="en-US" sz="1100" dirty="0"/>
              <a:t> </a:t>
            </a:r>
            <a:r>
              <a:rPr lang="en-US" sz="1100" dirty="0" err="1"/>
              <a:t>i</a:t>
            </a:r>
            <a:r>
              <a:rPr lang="en-US" sz="1100" dirty="0"/>
              <a:t> </a:t>
            </a:r>
            <a:r>
              <a:rPr lang="en-US" sz="1100" dirty="0" err="1"/>
              <a:t>planifikuar</a:t>
            </a:r>
            <a:r>
              <a:rPr lang="en-US" sz="1100" dirty="0"/>
              <a:t> dhe </a:t>
            </a:r>
            <a:r>
              <a:rPr lang="en-US" sz="1100" dirty="0" err="1"/>
              <a:t>aktual</a:t>
            </a:r>
            <a:r>
              <a:rPr lang="en-US" sz="1100" dirty="0"/>
              <a:t> </a:t>
            </a:r>
            <a:r>
              <a:rPr lang="en-US" sz="1100" dirty="0" err="1"/>
              <a:t>si</a:t>
            </a:r>
            <a:r>
              <a:rPr lang="en-US" sz="1100" dirty="0"/>
              <a:t> dhe </a:t>
            </a:r>
            <a:r>
              <a:rPr lang="en-US" sz="1100" dirty="0" err="1"/>
              <a:t>arkëtimi</a:t>
            </a:r>
            <a:r>
              <a:rPr lang="en-US" sz="1100" dirty="0"/>
              <a:t> </a:t>
            </a:r>
            <a:r>
              <a:rPr lang="en-US" sz="1100" dirty="0" err="1"/>
              <a:t>i</a:t>
            </a:r>
            <a:r>
              <a:rPr lang="en-US" sz="1100" dirty="0"/>
              <a:t> </a:t>
            </a:r>
            <a:r>
              <a:rPr lang="en-US" sz="1100" dirty="0" err="1"/>
              <a:t>planifikuar</a:t>
            </a:r>
            <a:r>
              <a:rPr lang="en-US" sz="1100" dirty="0"/>
              <a:t> dhe </a:t>
            </a:r>
            <a:r>
              <a:rPr lang="en-US" sz="1100" dirty="0" err="1"/>
              <a:t>aktual</a:t>
            </a:r>
            <a:endParaRPr lang="en-US" sz="1100" dirty="0"/>
          </a:p>
        </c:rich>
      </c:tx>
      <c:layout>
        <c:manualLayout>
          <c:xMode val="edge"/>
          <c:yMode val="edge"/>
          <c:x val="0.15685185185185191"/>
          <c:y val="3.0888030888030892E-2"/>
        </c:manualLayout>
      </c:layout>
    </c:title>
    <c:plotArea>
      <c:layout>
        <c:manualLayout>
          <c:layoutTarget val="inner"/>
          <c:xMode val="edge"/>
          <c:yMode val="edge"/>
          <c:x val="0.20236185003901538"/>
          <c:y val="0.27826370662000577"/>
          <c:w val="0.48649499893594472"/>
          <c:h val="0.47816564596092181"/>
        </c:manualLayout>
      </c:layout>
      <c:scatterChart>
        <c:scatterStyle val="smoothMarker"/>
        <c:ser>
          <c:idx val="0"/>
          <c:order val="0"/>
          <c:tx>
            <c:strRef>
              <c:f>'WS sector coverage turnover'!$B$78</c:f>
              <c:strCache>
                <c:ptCount val="1"/>
                <c:pt idx="0">
                  <c:v>Qarkullimi I planifikuar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'WS sector coverage turnover'!$A$79:$A$83</c:f>
              <c:numCache>
                <c:formatCode>General</c:formatCode>
                <c:ptCount val="5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xVal>
          <c:yVal>
            <c:numRef>
              <c:f>'WS sector coverage turnover'!$B$79:$B$83</c:f>
              <c:numCache>
                <c:formatCode>#,##0.00</c:formatCode>
                <c:ptCount val="5"/>
                <c:pt idx="1">
                  <c:v>33784724.884956725</c:v>
                </c:pt>
                <c:pt idx="2">
                  <c:v>36936901.855272464</c:v>
                </c:pt>
                <c:pt idx="3">
                  <c:v>32332303.09590517</c:v>
                </c:pt>
                <c:pt idx="4">
                  <c:v>35249554.788129501</c:v>
                </c:pt>
              </c:numCache>
            </c:numRef>
          </c:yVal>
          <c:smooth val="1"/>
        </c:ser>
        <c:ser>
          <c:idx val="3"/>
          <c:order val="1"/>
          <c:tx>
            <c:strRef>
              <c:f>'WS sector coverage turnover'!$C$78</c:f>
              <c:strCache>
                <c:ptCount val="1"/>
                <c:pt idx="0">
                  <c:v>Arkëtimi i keshit të planifikuar</c:v>
                </c:pt>
              </c:strCache>
            </c:strRef>
          </c:tx>
          <c:spPr>
            <a:ln>
              <a:solidFill>
                <a:srgbClr val="C0504D">
                  <a:lumMod val="75000"/>
                </a:srgbClr>
              </a:solidFill>
              <a:prstDash val="dash"/>
            </a:ln>
          </c:spPr>
          <c:marker>
            <c:symbol val="none"/>
          </c:marker>
          <c:xVal>
            <c:numRef>
              <c:f>'WS sector coverage turnover'!$A$79:$A$83</c:f>
              <c:numCache>
                <c:formatCode>General</c:formatCode>
                <c:ptCount val="5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xVal>
          <c:yVal>
            <c:numRef>
              <c:f>'WS sector coverage turnover'!$C$79:$C$83</c:f>
              <c:numCache>
                <c:formatCode>#,##0.00</c:formatCode>
                <c:ptCount val="5"/>
                <c:pt idx="1">
                  <c:v>23669745.621744771</c:v>
                </c:pt>
                <c:pt idx="2">
                  <c:v>26630868.723492976</c:v>
                </c:pt>
                <c:pt idx="3">
                  <c:v>21973432.282413311</c:v>
                </c:pt>
                <c:pt idx="4">
                  <c:v>25958274.426729251</c:v>
                </c:pt>
              </c:numCache>
            </c:numRef>
          </c:yVal>
          <c:smooth val="1"/>
        </c:ser>
        <c:ser>
          <c:idx val="1"/>
          <c:order val="2"/>
          <c:tx>
            <c:strRef>
              <c:f>'WS sector coverage turnover'!$D$78</c:f>
              <c:strCache>
                <c:ptCount val="1"/>
                <c:pt idx="0">
                  <c:v>Qarkullimi</c:v>
                </c:pt>
              </c:strCache>
            </c:strRef>
          </c:tx>
          <c:spPr>
            <a:ln>
              <a:solidFill>
                <a:srgbClr val="4F81BD">
                  <a:lumMod val="75000"/>
                </a:srgbClr>
              </a:solidFill>
            </a:ln>
          </c:spPr>
          <c:marker>
            <c:symbol val="none"/>
          </c:marker>
          <c:xVal>
            <c:numRef>
              <c:f>'WS sector coverage turnover'!$A$79:$A$83</c:f>
              <c:numCache>
                <c:formatCode>General</c:formatCode>
                <c:ptCount val="5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xVal>
          <c:yVal>
            <c:numRef>
              <c:f>'WS sector coverage turnover'!$D$79:$D$83</c:f>
              <c:numCache>
                <c:formatCode>#,##0.00</c:formatCode>
                <c:ptCount val="5"/>
                <c:pt idx="1">
                  <c:v>29111469.233252741</c:v>
                </c:pt>
                <c:pt idx="2">
                  <c:v>29715954.429510396</c:v>
                </c:pt>
                <c:pt idx="3">
                  <c:v>29138943.60140086</c:v>
                </c:pt>
                <c:pt idx="4">
                  <c:v>31657595.66</c:v>
                </c:pt>
              </c:numCache>
            </c:numRef>
          </c:yVal>
          <c:smooth val="1"/>
        </c:ser>
        <c:ser>
          <c:idx val="2"/>
          <c:order val="3"/>
          <c:tx>
            <c:strRef>
              <c:f>'WS sector coverage turnover'!$E$78</c:f>
              <c:strCache>
                <c:ptCount val="1"/>
                <c:pt idx="0">
                  <c:v>Keshi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  <a:prstDash val="dash"/>
            </a:ln>
          </c:spPr>
          <c:marker>
            <c:symbol val="none"/>
          </c:marker>
          <c:xVal>
            <c:numRef>
              <c:f>'WS sector coverage turnover'!$A$79:$A$83</c:f>
              <c:numCache>
                <c:formatCode>General</c:formatCode>
                <c:ptCount val="5"/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xVal>
          <c:yVal>
            <c:numRef>
              <c:f>'WS sector coverage turnover'!$E$79:$E$83</c:f>
              <c:numCache>
                <c:formatCode>#,##0.00</c:formatCode>
                <c:ptCount val="5"/>
                <c:pt idx="1">
                  <c:v>20609696.243467376</c:v>
                </c:pt>
                <c:pt idx="2">
                  <c:v>21225741.792872317</c:v>
                </c:pt>
                <c:pt idx="3">
                  <c:v>21772776.965959046</c:v>
                </c:pt>
                <c:pt idx="4">
                  <c:v>23620483.779999997</c:v>
                </c:pt>
              </c:numCache>
            </c:numRef>
          </c:yVal>
          <c:smooth val="1"/>
        </c:ser>
        <c:axId val="72880128"/>
        <c:axId val="72882048"/>
      </c:scatterChart>
      <c:valAx>
        <c:axId val="72880128"/>
        <c:scaling>
          <c:orientation val="minMax"/>
          <c:max val="2015"/>
          <c:min val="2012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Viti</a:t>
                </a:r>
              </a:p>
            </c:rich>
          </c:tx>
          <c:layout>
            <c:manualLayout>
              <c:xMode val="edge"/>
              <c:yMode val="edge"/>
              <c:x val="0.43424421130792273"/>
              <c:y val="0.8791002391391185"/>
            </c:manualLayout>
          </c:layout>
        </c:title>
        <c:numFmt formatCode="General" sourceLinked="1"/>
        <c:tickLblPos val="nextTo"/>
        <c:crossAx val="72882048"/>
        <c:crosses val="autoZero"/>
        <c:crossBetween val="midCat"/>
        <c:majorUnit val="1"/>
      </c:valAx>
      <c:valAx>
        <c:axId val="72882048"/>
        <c:scaling>
          <c:orientation val="minMax"/>
          <c:max val="40000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EUR</a:t>
                </a:r>
              </a:p>
            </c:rich>
          </c:tx>
          <c:layout>
            <c:manualLayout>
              <c:xMode val="edge"/>
              <c:yMode val="edge"/>
              <c:x val="3.8158882161384087E-3"/>
              <c:y val="0.43697027490943846"/>
            </c:manualLayout>
          </c:layout>
        </c:title>
        <c:numFmt formatCode="#,##0" sourceLinked="0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72880128"/>
        <c:crosses val="autoZero"/>
        <c:crossBetween val="midCat"/>
        <c:majorUnit val="10000000"/>
      </c:valAx>
    </c:plotArea>
    <c:legend>
      <c:legendPos val="r"/>
      <c:layout>
        <c:manualLayout>
          <c:xMode val="edge"/>
          <c:yMode val="edge"/>
          <c:x val="0.72701141523976165"/>
          <c:y val="0.25079185171056873"/>
          <c:w val="0.27298858476023885"/>
          <c:h val="0.69818525279495769"/>
        </c:manualLayout>
      </c:layout>
      <c:txPr>
        <a:bodyPr/>
        <a:lstStyle/>
        <a:p>
          <a:pPr>
            <a:defRPr sz="800"/>
          </a:pPr>
          <a:endParaRPr lang="en-US"/>
        </a:p>
      </c:txPr>
    </c:legend>
    <c:plotVisOnly val="1"/>
  </c:chart>
  <c:spPr>
    <a:ln>
      <a:noFill/>
    </a:ln>
  </c:spPr>
  <c:txPr>
    <a:bodyPr/>
    <a:lstStyle/>
    <a:p>
      <a:pPr>
        <a:defRPr sz="1000" b="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0.31449</cdr:x>
      <cdr:y>0.82538</cdr:y>
    </cdr:from>
    <cdr:to>
      <cdr:x>0.77244</cdr:x>
      <cdr:y>0.90625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69179" y="2264187"/>
          <a:ext cx="2721871" cy="2218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Kompanit Rajonale të Ujësjellësit</a:t>
          </a:r>
        </a:p>
      </cdr:txBody>
    </cdr:sp>
  </cdr:relSizeAnchor>
  <cdr:relSizeAnchor xmlns:cdr="http://schemas.openxmlformats.org/drawingml/2006/chartDrawing">
    <cdr:from>
      <cdr:x>0.0032</cdr:x>
      <cdr:y>0</cdr:y>
    </cdr:from>
    <cdr:to>
      <cdr:x>0.03552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 rot="16200000">
          <a:off x="-1256511" y="1275560"/>
          <a:ext cx="2743200" cy="192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%</a:t>
          </a:r>
          <a:r>
            <a:rPr lang="en-US" sz="1100" baseline="0" dirty="0"/>
            <a:t> </a:t>
          </a:r>
          <a:r>
            <a:rPr lang="en-US" sz="1100" baseline="0" dirty="0" err="1"/>
            <a:t>Përputhëshmëria</a:t>
          </a:r>
          <a:r>
            <a:rPr lang="en-US" sz="1100" baseline="0" dirty="0"/>
            <a:t> me s</a:t>
          </a:r>
          <a:r>
            <a:rPr lang="en-US" sz="1100" dirty="0"/>
            <a:t>tandarde-2015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0.37541</cdr:x>
      <cdr:y>0.00386</cdr:y>
    </cdr:from>
    <cdr:to>
      <cdr:x>0.79826</cdr:x>
      <cdr:y>0.09266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1287" y="9569"/>
          <a:ext cx="2513242" cy="2201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100" b="0" dirty="0" err="1"/>
            <a:t>Prodhimi</a:t>
          </a:r>
          <a:r>
            <a:rPr lang="en-US" sz="1100" b="0" dirty="0"/>
            <a:t> </a:t>
          </a:r>
          <a:r>
            <a:rPr lang="en-US" sz="1100" b="0" dirty="0" err="1"/>
            <a:t>i</a:t>
          </a:r>
          <a:r>
            <a:rPr lang="en-US" sz="1100" b="0" dirty="0"/>
            <a:t> </a:t>
          </a:r>
          <a:r>
            <a:rPr lang="en-US" sz="1100" b="0" dirty="0" err="1"/>
            <a:t>ujit</a:t>
          </a:r>
          <a:r>
            <a:rPr lang="en-US" sz="1100" b="0" dirty="0"/>
            <a:t>, </a:t>
          </a:r>
          <a:r>
            <a:rPr lang="en-US" sz="1100" b="0" dirty="0" err="1"/>
            <a:t>shitjet</a:t>
          </a:r>
          <a:r>
            <a:rPr lang="en-US" sz="1100" b="0" dirty="0"/>
            <a:t> dhe UPF</a:t>
          </a:r>
        </a:p>
      </cdr:txBody>
    </cdr:sp>
  </cdr:relSizeAnchor>
  <cdr:relSizeAnchor xmlns:cdr="http://schemas.openxmlformats.org/drawingml/2006/chartDrawing">
    <cdr:from>
      <cdr:x>0.46393</cdr:x>
      <cdr:y>0.88417</cdr:y>
    </cdr:from>
    <cdr:to>
      <cdr:x>0.55574</cdr:x>
      <cdr:y>0.96525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995085" y="2423582"/>
          <a:ext cx="592665" cy="222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900"/>
            <a:t>Viti</a:t>
          </a:r>
        </a:p>
      </cdr:txBody>
    </cdr:sp>
  </cdr:relSizeAnchor>
  <cdr:relSizeAnchor xmlns:cdr="http://schemas.openxmlformats.org/drawingml/2006/chartDrawing">
    <cdr:from>
      <cdr:x>0.00328</cdr:x>
      <cdr:y>0.25096</cdr:y>
    </cdr:from>
    <cdr:to>
      <cdr:x>0.04918</cdr:x>
      <cdr:y>0.61004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1168" y="687915"/>
          <a:ext cx="296333" cy="984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r>
            <a:rPr lang="en-US" sz="900"/>
            <a:t>Volumi (m3)</a:t>
          </a:r>
        </a:p>
      </cdr:txBody>
    </cdr:sp>
  </cdr:relSizeAnchor>
  <cdr:relSizeAnchor xmlns:cdr="http://schemas.openxmlformats.org/drawingml/2006/chartDrawing">
    <cdr:from>
      <cdr:x>0.37541</cdr:x>
      <cdr:y>0.00386</cdr:y>
    </cdr:from>
    <cdr:to>
      <cdr:x>0.68525</cdr:x>
      <cdr:y>0.09266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423584" y="10583"/>
          <a:ext cx="2000250" cy="243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b="1"/>
        </a:p>
      </cdr:txBody>
    </cdr:sp>
  </cdr:relSizeAnchor>
  <cdr:relSizeAnchor xmlns:cdr="http://schemas.openxmlformats.org/drawingml/2006/chartDrawing">
    <cdr:from>
      <cdr:x>0.46393</cdr:x>
      <cdr:y>0.88417</cdr:y>
    </cdr:from>
    <cdr:to>
      <cdr:x>0.55574</cdr:x>
      <cdr:y>0.96525</cdr:y>
    </cdr:to>
    <cdr:sp macro="" textlink="">
      <cdr:nvSpPr>
        <cdr:cNvPr id="6" name="TextBox 2"/>
        <cdr:cNvSpPr txBox="1"/>
      </cdr:nvSpPr>
      <cdr:spPr>
        <a:xfrm xmlns:a="http://schemas.openxmlformats.org/drawingml/2006/main">
          <a:off x="2995085" y="2423582"/>
          <a:ext cx="592665" cy="222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0.00328</cdr:x>
      <cdr:y>0.25096</cdr:y>
    </cdr:from>
    <cdr:to>
      <cdr:x>0.04918</cdr:x>
      <cdr:y>0.61004</cdr:y>
    </cdr:to>
    <cdr:sp macro="" textlink="">
      <cdr:nvSpPr>
        <cdr:cNvPr id="7" name="TextBox 3"/>
        <cdr:cNvSpPr txBox="1"/>
      </cdr:nvSpPr>
      <cdr:spPr>
        <a:xfrm xmlns:a="http://schemas.openxmlformats.org/drawingml/2006/main">
          <a:off x="21168" y="687915"/>
          <a:ext cx="296333" cy="984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0.37541</cdr:x>
      <cdr:y>0.00386</cdr:y>
    </cdr:from>
    <cdr:to>
      <cdr:x>0.68525</cdr:x>
      <cdr:y>0.09266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423584" y="10583"/>
          <a:ext cx="2000250" cy="243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b="1"/>
        </a:p>
      </cdr:txBody>
    </cdr:sp>
  </cdr:relSizeAnchor>
  <cdr:relSizeAnchor xmlns:cdr="http://schemas.openxmlformats.org/drawingml/2006/chartDrawing">
    <cdr:from>
      <cdr:x>0.46393</cdr:x>
      <cdr:y>0.88417</cdr:y>
    </cdr:from>
    <cdr:to>
      <cdr:x>0.55574</cdr:x>
      <cdr:y>0.96525</cdr:y>
    </cdr:to>
    <cdr:sp macro="" textlink="">
      <cdr:nvSpPr>
        <cdr:cNvPr id="9" name="TextBox 2"/>
        <cdr:cNvSpPr txBox="1"/>
      </cdr:nvSpPr>
      <cdr:spPr>
        <a:xfrm xmlns:a="http://schemas.openxmlformats.org/drawingml/2006/main">
          <a:off x="2995085" y="2423582"/>
          <a:ext cx="592665" cy="222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0.00328</cdr:x>
      <cdr:y>0.25096</cdr:y>
    </cdr:from>
    <cdr:to>
      <cdr:x>0.04918</cdr:x>
      <cdr:y>0.61004</cdr:y>
    </cdr:to>
    <cdr:sp macro="" textlink="">
      <cdr:nvSpPr>
        <cdr:cNvPr id="10" name="TextBox 3"/>
        <cdr:cNvSpPr txBox="1"/>
      </cdr:nvSpPr>
      <cdr:spPr>
        <a:xfrm xmlns:a="http://schemas.openxmlformats.org/drawingml/2006/main">
          <a:off x="21168" y="687915"/>
          <a:ext cx="296333" cy="984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0.37541</cdr:x>
      <cdr:y>0.00386</cdr:y>
    </cdr:from>
    <cdr:to>
      <cdr:x>0.68525</cdr:x>
      <cdr:y>0.09266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2423584" y="10583"/>
          <a:ext cx="2000250" cy="243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b="1"/>
        </a:p>
      </cdr:txBody>
    </cdr:sp>
  </cdr:relSizeAnchor>
  <cdr:relSizeAnchor xmlns:cdr="http://schemas.openxmlformats.org/drawingml/2006/chartDrawing">
    <cdr:from>
      <cdr:x>0.46393</cdr:x>
      <cdr:y>0.88417</cdr:y>
    </cdr:from>
    <cdr:to>
      <cdr:x>0.55574</cdr:x>
      <cdr:y>0.96525</cdr:y>
    </cdr:to>
    <cdr:sp macro="" textlink="">
      <cdr:nvSpPr>
        <cdr:cNvPr id="12" name="TextBox 2"/>
        <cdr:cNvSpPr txBox="1"/>
      </cdr:nvSpPr>
      <cdr:spPr>
        <a:xfrm xmlns:a="http://schemas.openxmlformats.org/drawingml/2006/main">
          <a:off x="2995085" y="2423582"/>
          <a:ext cx="592665" cy="222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0.00328</cdr:x>
      <cdr:y>0.25096</cdr:y>
    </cdr:from>
    <cdr:to>
      <cdr:x>0.04918</cdr:x>
      <cdr:y>0.61004</cdr:y>
    </cdr:to>
    <cdr:sp macro="" textlink="">
      <cdr:nvSpPr>
        <cdr:cNvPr id="13" name="TextBox 3"/>
        <cdr:cNvSpPr txBox="1"/>
      </cdr:nvSpPr>
      <cdr:spPr>
        <a:xfrm xmlns:a="http://schemas.openxmlformats.org/drawingml/2006/main">
          <a:off x="21168" y="687915"/>
          <a:ext cx="296333" cy="984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0.22138</cdr:x>
      <cdr:y>0.172</cdr:y>
    </cdr:from>
    <cdr:to>
      <cdr:x>0.3459</cdr:x>
      <cdr:y>0.25151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1862667" y="455082"/>
          <a:ext cx="1047649" cy="2103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en-US" sz="1100" b="1"/>
        </a:p>
      </cdr:txBody>
    </cdr:sp>
  </cdr:relSizeAnchor>
  <cdr:relSizeAnchor xmlns:cdr="http://schemas.openxmlformats.org/drawingml/2006/chartDrawing">
    <cdr:from>
      <cdr:x>0.37026</cdr:x>
      <cdr:y>0.17051</cdr:y>
    </cdr:from>
    <cdr:to>
      <cdr:x>0.52685</cdr:x>
      <cdr:y>0.23538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2200704" y="422694"/>
          <a:ext cx="930685" cy="1608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900" b="0" dirty="0"/>
            <a:t>134,459,244</a:t>
          </a:r>
        </a:p>
      </cdr:txBody>
    </cdr:sp>
  </cdr:relSizeAnchor>
  <cdr:relSizeAnchor xmlns:cdr="http://schemas.openxmlformats.org/drawingml/2006/chartDrawing">
    <cdr:from>
      <cdr:x>0.21519</cdr:x>
      <cdr:y>0.17444</cdr:y>
    </cdr:from>
    <cdr:to>
      <cdr:x>0.373</cdr:x>
      <cdr:y>0.26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1279003" y="432444"/>
          <a:ext cx="937986" cy="2121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900" b="0"/>
            <a:t>138,111,484</a:t>
          </a:r>
        </a:p>
      </cdr:txBody>
    </cdr:sp>
  </cdr:relSizeAnchor>
  <cdr:relSizeAnchor xmlns:cdr="http://schemas.openxmlformats.org/drawingml/2006/chartDrawing">
    <cdr:from>
      <cdr:x>0.5312</cdr:x>
      <cdr:y>0.17878</cdr:y>
    </cdr:from>
    <cdr:to>
      <cdr:x>0.68513</cdr:x>
      <cdr:y>0.27302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3157268" y="443203"/>
          <a:ext cx="914871" cy="233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900" b="0" dirty="0"/>
            <a:t>131,828,167</a:t>
          </a:r>
        </a:p>
      </cdr:txBody>
    </cdr:sp>
  </cdr:relSizeAnchor>
  <cdr:relSizeAnchor xmlns:cdr="http://schemas.openxmlformats.org/drawingml/2006/chartDrawing">
    <cdr:from>
      <cdr:x>0.37541</cdr:x>
      <cdr:y>0.00386</cdr:y>
    </cdr:from>
    <cdr:to>
      <cdr:x>0.68525</cdr:x>
      <cdr:y>0.09266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2423584" y="10583"/>
          <a:ext cx="2000250" cy="243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b="1"/>
        </a:p>
      </cdr:txBody>
    </cdr:sp>
  </cdr:relSizeAnchor>
  <cdr:relSizeAnchor xmlns:cdr="http://schemas.openxmlformats.org/drawingml/2006/chartDrawing">
    <cdr:from>
      <cdr:x>0.46393</cdr:x>
      <cdr:y>0.88417</cdr:y>
    </cdr:from>
    <cdr:to>
      <cdr:x>0.55574</cdr:x>
      <cdr:y>0.96525</cdr:y>
    </cdr:to>
    <cdr:sp macro="" textlink="">
      <cdr:nvSpPr>
        <cdr:cNvPr id="19" name="TextBox 2"/>
        <cdr:cNvSpPr txBox="1"/>
      </cdr:nvSpPr>
      <cdr:spPr>
        <a:xfrm xmlns:a="http://schemas.openxmlformats.org/drawingml/2006/main">
          <a:off x="2995085" y="2423582"/>
          <a:ext cx="592665" cy="222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0.00328</cdr:x>
      <cdr:y>0.25096</cdr:y>
    </cdr:from>
    <cdr:to>
      <cdr:x>0.04918</cdr:x>
      <cdr:y>0.61004</cdr:y>
    </cdr:to>
    <cdr:sp macro="" textlink="">
      <cdr:nvSpPr>
        <cdr:cNvPr id="20" name="TextBox 3"/>
        <cdr:cNvSpPr txBox="1"/>
      </cdr:nvSpPr>
      <cdr:spPr>
        <a:xfrm xmlns:a="http://schemas.openxmlformats.org/drawingml/2006/main">
          <a:off x="21168" y="687915"/>
          <a:ext cx="296333" cy="984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0.37541</cdr:x>
      <cdr:y>0.00386</cdr:y>
    </cdr:from>
    <cdr:to>
      <cdr:x>0.68525</cdr:x>
      <cdr:y>0.09266</cdr:y>
    </cdr:to>
    <cdr:sp macro="" textlink="">
      <cdr:nvSpPr>
        <cdr:cNvPr id="21" name="TextBox 1"/>
        <cdr:cNvSpPr txBox="1"/>
      </cdr:nvSpPr>
      <cdr:spPr>
        <a:xfrm xmlns:a="http://schemas.openxmlformats.org/drawingml/2006/main">
          <a:off x="2423584" y="10583"/>
          <a:ext cx="2000250" cy="243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b="0"/>
        </a:p>
      </cdr:txBody>
    </cdr:sp>
  </cdr:relSizeAnchor>
  <cdr:relSizeAnchor xmlns:cdr="http://schemas.openxmlformats.org/drawingml/2006/chartDrawing">
    <cdr:from>
      <cdr:x>0.46393</cdr:x>
      <cdr:y>0.88417</cdr:y>
    </cdr:from>
    <cdr:to>
      <cdr:x>0.55574</cdr:x>
      <cdr:y>0.96525</cdr:y>
    </cdr:to>
    <cdr:sp macro="" textlink="">
      <cdr:nvSpPr>
        <cdr:cNvPr id="22" name="TextBox 2"/>
        <cdr:cNvSpPr txBox="1"/>
      </cdr:nvSpPr>
      <cdr:spPr>
        <a:xfrm xmlns:a="http://schemas.openxmlformats.org/drawingml/2006/main">
          <a:off x="2995085" y="2423582"/>
          <a:ext cx="592665" cy="222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0.00328</cdr:x>
      <cdr:y>0.25096</cdr:y>
    </cdr:from>
    <cdr:to>
      <cdr:x>0.04918</cdr:x>
      <cdr:y>0.61004</cdr:y>
    </cdr:to>
    <cdr:sp macro="" textlink="">
      <cdr:nvSpPr>
        <cdr:cNvPr id="23" name="TextBox 3"/>
        <cdr:cNvSpPr txBox="1"/>
      </cdr:nvSpPr>
      <cdr:spPr>
        <a:xfrm xmlns:a="http://schemas.openxmlformats.org/drawingml/2006/main">
          <a:off x="21168" y="687915"/>
          <a:ext cx="296333" cy="984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0.37541</cdr:x>
      <cdr:y>0.00386</cdr:y>
    </cdr:from>
    <cdr:to>
      <cdr:x>0.68525</cdr:x>
      <cdr:y>0.09266</cdr:y>
    </cdr:to>
    <cdr:sp macro="" textlink="">
      <cdr:nvSpPr>
        <cdr:cNvPr id="24" name="TextBox 1"/>
        <cdr:cNvSpPr txBox="1"/>
      </cdr:nvSpPr>
      <cdr:spPr>
        <a:xfrm xmlns:a="http://schemas.openxmlformats.org/drawingml/2006/main">
          <a:off x="2423584" y="10583"/>
          <a:ext cx="2000250" cy="243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b="1"/>
        </a:p>
      </cdr:txBody>
    </cdr:sp>
  </cdr:relSizeAnchor>
  <cdr:relSizeAnchor xmlns:cdr="http://schemas.openxmlformats.org/drawingml/2006/chartDrawing">
    <cdr:from>
      <cdr:x>0.46393</cdr:x>
      <cdr:y>0.88417</cdr:y>
    </cdr:from>
    <cdr:to>
      <cdr:x>0.55574</cdr:x>
      <cdr:y>0.96525</cdr:y>
    </cdr:to>
    <cdr:sp macro="" textlink="">
      <cdr:nvSpPr>
        <cdr:cNvPr id="25" name="TextBox 2"/>
        <cdr:cNvSpPr txBox="1"/>
      </cdr:nvSpPr>
      <cdr:spPr>
        <a:xfrm xmlns:a="http://schemas.openxmlformats.org/drawingml/2006/main">
          <a:off x="2995085" y="2423582"/>
          <a:ext cx="592665" cy="222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0.00328</cdr:x>
      <cdr:y>0.25096</cdr:y>
    </cdr:from>
    <cdr:to>
      <cdr:x>0.04918</cdr:x>
      <cdr:y>0.61004</cdr:y>
    </cdr:to>
    <cdr:sp macro="" textlink="">
      <cdr:nvSpPr>
        <cdr:cNvPr id="26" name="TextBox 3"/>
        <cdr:cNvSpPr txBox="1"/>
      </cdr:nvSpPr>
      <cdr:spPr>
        <a:xfrm xmlns:a="http://schemas.openxmlformats.org/drawingml/2006/main">
          <a:off x="21168" y="687915"/>
          <a:ext cx="296333" cy="984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0.46393</cdr:x>
      <cdr:y>0.88417</cdr:y>
    </cdr:from>
    <cdr:to>
      <cdr:x>0.55574</cdr:x>
      <cdr:y>0.96525</cdr:y>
    </cdr:to>
    <cdr:sp macro="" textlink="">
      <cdr:nvSpPr>
        <cdr:cNvPr id="28" name="TextBox 2"/>
        <cdr:cNvSpPr txBox="1"/>
      </cdr:nvSpPr>
      <cdr:spPr>
        <a:xfrm xmlns:a="http://schemas.openxmlformats.org/drawingml/2006/main">
          <a:off x="2995085" y="2423582"/>
          <a:ext cx="592665" cy="222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0.00328</cdr:x>
      <cdr:y>0.25096</cdr:y>
    </cdr:from>
    <cdr:to>
      <cdr:x>0.04918</cdr:x>
      <cdr:y>0.61004</cdr:y>
    </cdr:to>
    <cdr:sp macro="" textlink="">
      <cdr:nvSpPr>
        <cdr:cNvPr id="29" name="TextBox 3"/>
        <cdr:cNvSpPr txBox="1"/>
      </cdr:nvSpPr>
      <cdr:spPr>
        <a:xfrm xmlns:a="http://schemas.openxmlformats.org/drawingml/2006/main">
          <a:off x="21168" y="687915"/>
          <a:ext cx="296333" cy="984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  <cdr:relSizeAnchor xmlns:cdr="http://schemas.openxmlformats.org/drawingml/2006/chartDrawing">
    <cdr:from>
      <cdr:x>0.48689</cdr:x>
      <cdr:y>0.16949</cdr:y>
    </cdr:from>
    <cdr:to>
      <cdr:x>0.57213</cdr:x>
      <cdr:y>0.25151</cdr:y>
    </cdr:to>
    <cdr:sp macro="" textlink="">
      <cdr:nvSpPr>
        <cdr:cNvPr id="32" name="TextBox 1"/>
        <cdr:cNvSpPr txBox="1"/>
      </cdr:nvSpPr>
      <cdr:spPr>
        <a:xfrm xmlns:a="http://schemas.openxmlformats.org/drawingml/2006/main">
          <a:off x="3143250" y="529167"/>
          <a:ext cx="550335" cy="2560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en-US" sz="1100" b="1"/>
        </a:p>
      </cdr:txBody>
    </cdr:sp>
  </cdr:relSizeAnchor>
  <cdr:relSizeAnchor xmlns:cdr="http://schemas.openxmlformats.org/drawingml/2006/chartDrawing">
    <cdr:from>
      <cdr:x>0.58636</cdr:x>
      <cdr:y>0.19139</cdr:y>
    </cdr:from>
    <cdr:to>
      <cdr:x>0.70492</cdr:x>
      <cdr:y>0.26846</cdr:y>
    </cdr:to>
    <cdr:sp macro="" textlink="">
      <cdr:nvSpPr>
        <cdr:cNvPr id="33" name="TextBox 1"/>
        <cdr:cNvSpPr txBox="1"/>
      </cdr:nvSpPr>
      <cdr:spPr>
        <a:xfrm xmlns:a="http://schemas.openxmlformats.org/drawingml/2006/main">
          <a:off x="3485072" y="474453"/>
          <a:ext cx="704691" cy="1910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en-US" sz="1000" b="0"/>
        </a:p>
      </cdr:txBody>
    </cdr:sp>
  </cdr:relSizeAnchor>
  <cdr:relSizeAnchor xmlns:cdr="http://schemas.openxmlformats.org/drawingml/2006/chartDrawing">
    <cdr:from>
      <cdr:x>0.6836</cdr:x>
      <cdr:y>0.16425</cdr:y>
    </cdr:from>
    <cdr:to>
      <cdr:x>0.83567</cdr:x>
      <cdr:y>0.2569</cdr:y>
    </cdr:to>
    <cdr:sp macro="" textlink="">
      <cdr:nvSpPr>
        <cdr:cNvPr id="34" name="TextBox 1"/>
        <cdr:cNvSpPr txBox="1"/>
      </cdr:nvSpPr>
      <cdr:spPr>
        <a:xfrm xmlns:a="http://schemas.openxmlformats.org/drawingml/2006/main">
          <a:off x="4063043" y="407182"/>
          <a:ext cx="903846" cy="2296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900" b="0"/>
            <a:t>137,044,281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  <a:cs typeface="Arial" charset="0"/>
              </a:defRPr>
            </a:lvl1pPr>
          </a:lstStyle>
          <a:p>
            <a:pPr>
              <a:defRPr/>
            </a:pPr>
            <a:fld id="{E01A8D6A-4FB8-4573-960E-603E711DCC13}" type="datetimeFigureOut">
              <a:rPr lang="en-US"/>
              <a:pPr>
                <a:defRPr/>
              </a:pPr>
              <a:t>9/14/2016</a:t>
            </a:fld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Performanca e pergjitheshme</a:t>
            </a:r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  <a:cs typeface="Arial" charset="0"/>
              </a:defRPr>
            </a:lvl1pPr>
          </a:lstStyle>
          <a:p>
            <a:pPr>
              <a:defRPr/>
            </a:pPr>
            <a:fld id="{B0B3779E-B7B7-4C0D-9556-3F386C8DC8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AF01D-FC36-4DED-9331-3069D1073C04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Performanca e pergjitheshme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4F720-D68A-4624-8A61-C86CC0397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4F720-D68A-4624-8A61-C86CC03978F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Performanca e pergjitheshme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63F68-50D2-47A6-A7A7-AAA7953DA40F}" type="datetime1">
              <a:rPr lang="en-US" smtClean="0"/>
              <a:pPr>
                <a:defRPr/>
              </a:pPr>
              <a:t>9/14/2016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PERFORMANCA E SEKTORIT TË SHËRBIMEVE UJIT NË KOSOVË, Qamil Musa, ARRU, 14 </a:t>
            </a:r>
            <a:r>
              <a:rPr lang="en-US" dirty="0" err="1" smtClean="0"/>
              <a:t>Shtator</a:t>
            </a:r>
            <a:r>
              <a:rPr lang="en-US" dirty="0" smtClean="0"/>
              <a:t> 2016, Prishtinë</a:t>
            </a: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D2402-FA20-42B7-988B-40B703188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E2D54-2BC5-4196-A2A9-12B0AAB34F40}" type="datetime1">
              <a:rPr lang="en-US" smtClean="0"/>
              <a:pPr>
                <a:defRPr/>
              </a:pPr>
              <a:t>9/14/2016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PERFORMANCA E SEKTORIT TË SHËRBIMEVE UJIT NË KOSOVË, Qamil Musa, ARRU, 14 </a:t>
            </a:r>
            <a:r>
              <a:rPr lang="en-US" dirty="0" err="1" smtClean="0"/>
              <a:t>Shtator</a:t>
            </a:r>
            <a:r>
              <a:rPr lang="en-US" dirty="0" smtClean="0"/>
              <a:t> 2016, Prishtinë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4B78E-08BD-4452-8B77-251956E87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3DF7-4950-469E-B361-A399DB1FCF50}" type="datetime1">
              <a:rPr lang="en-US" smtClean="0"/>
              <a:pPr>
                <a:defRPr/>
              </a:pPr>
              <a:t>9/14/2016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PERFORMANCA E SEKTORIT TË SHËRBIMEVE UJIT NË KOSOVË, Qamil Musa, ARRU, 14 </a:t>
            </a:r>
            <a:r>
              <a:rPr lang="en-US" dirty="0" err="1" smtClean="0"/>
              <a:t>Shtator</a:t>
            </a:r>
            <a:r>
              <a:rPr lang="en-US" dirty="0" smtClean="0"/>
              <a:t> 2016, Prishtinë</a:t>
            </a: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B72AC-05F5-4E67-80BC-5B80CCC11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D5297-0019-4E9C-B88A-83D5C60AE8F5}" type="datetime1">
              <a:rPr lang="en-US" smtClean="0"/>
              <a:pPr>
                <a:defRPr/>
              </a:pPr>
              <a:t>9/14/2016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PERFORMANCA E SEKTORIT TË SHËRBIMEVE UJIT NË KOSOVË, Qamil Musa, ARRU, 14 </a:t>
            </a:r>
            <a:r>
              <a:rPr lang="en-US" dirty="0" err="1" smtClean="0"/>
              <a:t>Shtator</a:t>
            </a:r>
            <a:r>
              <a:rPr lang="en-US" dirty="0" smtClean="0"/>
              <a:t> 2016, Prishtinë</a:t>
            </a: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F781F-A22F-44DA-97F5-7D111E148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142A8-4820-48DA-A844-FBE3D0A805B1}" type="datetime1">
              <a:rPr lang="en-US" smtClean="0"/>
              <a:pPr>
                <a:defRPr/>
              </a:pPr>
              <a:t>9/14/2016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PERFORMANCA E SEKTORIT TË SHËRBIMEVE UJIT NË KOSOVË, Qamil Musa, ARRU, 14 </a:t>
            </a:r>
            <a:r>
              <a:rPr lang="en-US" dirty="0" err="1" smtClean="0"/>
              <a:t>Shtator</a:t>
            </a:r>
            <a:r>
              <a:rPr lang="en-US" dirty="0" smtClean="0"/>
              <a:t> 2016, Prishtinë</a:t>
            </a: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CB34E-D9BB-4285-A359-98A72DF4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7FBD2-9C2C-4704-BDC0-D00B51AF0BE8}" type="datetime1">
              <a:rPr lang="en-US" smtClean="0"/>
              <a:pPr>
                <a:defRPr/>
              </a:pPr>
              <a:t>9/14/2016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PERFORMANCA E SEKTORIT TË SHËRBIMEVE UJIT NË KOSOVË, Qamil Musa, ARRU, 14 </a:t>
            </a:r>
            <a:r>
              <a:rPr lang="en-US" dirty="0" err="1" smtClean="0"/>
              <a:t>Shtator</a:t>
            </a:r>
            <a:r>
              <a:rPr lang="en-US" dirty="0" smtClean="0"/>
              <a:t> 2016, Prishtinë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44572-A0E4-41A5-A982-C2597BFBE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6B513-19FF-4537-AF5D-CE99BA428804}" type="datetime1">
              <a:rPr lang="en-US" smtClean="0"/>
              <a:pPr>
                <a:defRPr/>
              </a:pPr>
              <a:t>9/14/2016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PERFORMANCA E SEKTORIT TË SHËRBIMEVE UJIT NË KOSOVË, Qamil Musa, ARRU, 14 </a:t>
            </a:r>
            <a:r>
              <a:rPr lang="en-US" dirty="0" err="1" smtClean="0"/>
              <a:t>Shtator</a:t>
            </a:r>
            <a:r>
              <a:rPr lang="en-US" dirty="0" smtClean="0"/>
              <a:t> 2016, Prishtinë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D946C-E73C-4448-AA72-7E3E59D1E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13468-52EC-461B-ABC9-B0ADE86739BD}" type="datetime1">
              <a:rPr lang="en-US" smtClean="0"/>
              <a:pPr>
                <a:defRPr/>
              </a:pPr>
              <a:t>9/14/2016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PERFORMANCA E SEKTORIT TË SHËRBIMEVE UJIT NË KOSOVË, Qamil Musa, ARRU, 14 </a:t>
            </a:r>
            <a:r>
              <a:rPr lang="en-US" dirty="0" err="1" smtClean="0"/>
              <a:t>Shtator</a:t>
            </a:r>
            <a:r>
              <a:rPr lang="en-US" dirty="0" smtClean="0"/>
              <a:t> 2016, Prishtinë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C98FF-DCDE-4994-9BF7-5825C1ACD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solidFill>
            <a:schemeClr val="bg2"/>
          </a:solid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2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003DC88-9092-4754-BB47-617783B27C21}" type="datetime1">
              <a:rPr lang="en-US" smtClean="0"/>
              <a:pPr>
                <a:defRPr/>
              </a:pPr>
              <a:t>9/14/2016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en-US" dirty="0" smtClean="0"/>
              <a:t> PERFORMANCA E SEKTORIT TË SHËRBIMEVE UJIT NË KOSOVË, Qamil Musa, ARRU, 14 </a:t>
            </a:r>
            <a:r>
              <a:rPr lang="en-US" dirty="0" err="1" smtClean="0"/>
              <a:t>Shtator</a:t>
            </a:r>
            <a:r>
              <a:rPr lang="en-US" dirty="0" smtClean="0"/>
              <a:t> 2016, Prishtinë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16217C3-F106-4A42-8F8E-16B8BE564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ontent Placeholder 5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457200" algn="ctr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sq-AL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PERFORMANCA E SEKTORIT T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Ë</a:t>
            </a:r>
            <a:r>
              <a:rPr lang="sq-AL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SHËRBIMEVE </a:t>
            </a:r>
            <a:r>
              <a:rPr lang="sq-AL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UJIT N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Ë</a:t>
            </a:r>
            <a:r>
              <a:rPr lang="sq-AL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 KOSOV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Ë</a:t>
            </a:r>
            <a:endParaRPr lang="sq-AL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en-US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en-US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sq-AL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sq-AL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Qamil Musa, 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ARRU</a:t>
            </a:r>
            <a:endParaRPr lang="sq-AL" sz="2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14 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Shtator</a:t>
            </a:r>
            <a:r>
              <a:rPr lang="sq-AL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 201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6,</a:t>
            </a:r>
            <a:r>
              <a:rPr lang="sq-AL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 Prishtinë</a:t>
            </a:r>
          </a:p>
        </p:txBody>
      </p:sp>
      <p:pic>
        <p:nvPicPr>
          <p:cNvPr id="4" name="Picture 3" descr="D:\Logos\ARRU_Logos\Logo e ARRU_white backgroun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04800"/>
            <a:ext cx="5847360" cy="807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</p:spPr>
        <p:txBody>
          <a:bodyPr/>
          <a:lstStyle/>
          <a:p>
            <a:pPr marL="0" indent="0">
              <a:spcBef>
                <a:spcPts val="300"/>
              </a:spcBef>
              <a:spcAft>
                <a:spcPts val="300"/>
              </a:spcAft>
              <a:buClrTx/>
              <a:buSzPct val="100000"/>
              <a:buNone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Në përgjithësi KRU, janë duke përmirësuar </a:t>
            </a:r>
            <a:r>
              <a:rPr lang="sq-AL" sz="16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përformanc</a:t>
            </a:r>
            <a:r>
              <a:rPr lang="en-US" sz="16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ë</a:t>
            </a: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 e tyre(</a:t>
            </a: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standardet e shërbimeve dhe</a:t>
            </a:r>
            <a:r>
              <a:rPr lang="en-US" sz="1600" dirty="0" smtClean="0">
                <a:solidFill>
                  <a:schemeClr val="accent4"/>
                </a:solidFill>
                <a:latin typeface="Calibri" pitchFamily="34" charset="0"/>
              </a:rPr>
              <a:t> </a:t>
            </a: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efiçencën komerciale </a:t>
            </a:r>
            <a:endParaRPr lang="sq-AL" sz="1600" dirty="0" smtClean="0">
              <a:solidFill>
                <a:schemeClr val="accent4"/>
              </a:solidFill>
              <a:latin typeface="Calibri" pitchFamily="34" charset="0"/>
            </a:endParaRPr>
          </a:p>
          <a:p>
            <a:pPr marL="977900" indent="-520700"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Wingdings" pitchFamily="2" charset="2"/>
              <a:buChar char="ü"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Mbulu</a:t>
            </a:r>
            <a:r>
              <a:rPr lang="en-US" sz="1600" dirty="0" smtClean="0">
                <a:solidFill>
                  <a:schemeClr val="accent4"/>
                </a:solidFill>
                <a:latin typeface="Calibri" pitchFamily="34" charset="0"/>
              </a:rPr>
              <a:t>ë</a:t>
            </a:r>
            <a:r>
              <a:rPr lang="sq-AL" sz="1600" dirty="0" err="1" smtClean="0">
                <a:solidFill>
                  <a:schemeClr val="accent4"/>
                </a:solidFill>
                <a:latin typeface="Calibri" pitchFamily="34" charset="0"/>
              </a:rPr>
              <a:t>shmeria</a:t>
            </a: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 me shërbime ka shënuar trendë pozitiv</a:t>
            </a:r>
            <a:r>
              <a:rPr lang="en-US" sz="1600" dirty="0" smtClean="0">
                <a:solidFill>
                  <a:schemeClr val="accent4"/>
                </a:solidFill>
                <a:latin typeface="Calibri" pitchFamily="34" charset="0"/>
              </a:rPr>
              <a:t>(87% -U dhe 65%- K)</a:t>
            </a:r>
            <a:endParaRPr lang="sq-AL" sz="1600" dirty="0" smtClean="0">
              <a:solidFill>
                <a:schemeClr val="accent4"/>
              </a:solidFill>
              <a:latin typeface="Calibri" pitchFamily="34" charset="0"/>
            </a:endParaRPr>
          </a:p>
          <a:p>
            <a:pPr marL="977900" indent="-520700"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Wingdings" pitchFamily="2" charset="2"/>
              <a:buChar char="ü"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UPF-Zvogëluar në 56%(2%)</a:t>
            </a:r>
          </a:p>
          <a:p>
            <a:pPr marL="977900" indent="-520700"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Wingdings" pitchFamily="2" charset="2"/>
              <a:buChar char="ü"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Eficenca e faturimit(2.5 mil.€)-7.8%</a:t>
            </a:r>
          </a:p>
          <a:p>
            <a:pPr marL="977900" indent="-520700"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Wingdings" pitchFamily="2" charset="2"/>
              <a:buChar char="ü"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Eficenca e arkëtimit 74%(1.8 mil.€)</a:t>
            </a:r>
          </a:p>
          <a:p>
            <a:pPr marL="977900" indent="-520700"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Wingdings" pitchFamily="2" charset="2"/>
              <a:buChar char="ü"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Kthimi në kapital për 2%</a:t>
            </a:r>
          </a:p>
          <a:p>
            <a:pPr marL="977900" indent="-520700"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Wingdings" pitchFamily="2" charset="2"/>
              <a:buChar char="ü"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Shpenzimet operative rritje(Kanalizim),</a:t>
            </a:r>
          </a:p>
          <a:p>
            <a:pPr marL="977900" indent="-520700"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Wingdings" pitchFamily="2" charset="2"/>
              <a:buChar char="ü"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Shpenzimet për investime kapitale janë në rënie 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ClrTx/>
              <a:buSzPct val="100000"/>
              <a:buNone/>
            </a:pPr>
            <a:r>
              <a:rPr lang="sq-AL" sz="1600" b="1" dirty="0" smtClean="0">
                <a:solidFill>
                  <a:schemeClr val="accent4"/>
                </a:solidFill>
                <a:latin typeface="Calibri" pitchFamily="34" charset="0"/>
              </a:rPr>
              <a:t>N</a:t>
            </a:r>
            <a:r>
              <a:rPr lang="sq-AL" sz="1600" b="1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ë</a:t>
            </a:r>
            <a:r>
              <a:rPr lang="sq-AL" sz="1600" b="1" dirty="0" smtClean="0">
                <a:solidFill>
                  <a:schemeClr val="accent4"/>
                </a:solidFill>
                <a:latin typeface="Calibri" pitchFamily="34" charset="0"/>
              </a:rPr>
              <a:t> përgjithësi sektori i shërbimeve t</a:t>
            </a:r>
            <a:r>
              <a:rPr lang="sq-AL" sz="1600" b="1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ë</a:t>
            </a:r>
            <a:r>
              <a:rPr lang="sq-AL" sz="1600" b="1" dirty="0" smtClean="0">
                <a:solidFill>
                  <a:schemeClr val="accent4"/>
                </a:solidFill>
                <a:latin typeface="Calibri" pitchFamily="34" charset="0"/>
              </a:rPr>
              <a:t> ujit është më i përmirësuar në 2015 /2014</a:t>
            </a:r>
            <a:r>
              <a:rPr lang="en-US" sz="1600" b="1" dirty="0" smtClean="0">
                <a:solidFill>
                  <a:schemeClr val="accent4"/>
                </a:solidFill>
                <a:latin typeface="Calibri" pitchFamily="34" charset="0"/>
              </a:rPr>
              <a:t>.</a:t>
            </a:r>
            <a:r>
              <a:rPr lang="sq-AL" sz="1600" b="1" dirty="0" smtClean="0">
                <a:solidFill>
                  <a:schemeClr val="accent4"/>
                </a:solidFill>
                <a:latin typeface="Calibri" pitchFamily="34" charset="0"/>
              </a:rPr>
              <a:t> </a:t>
            </a:r>
            <a:endParaRPr lang="en-US" sz="1600" b="1" dirty="0" smtClean="0">
              <a:solidFill>
                <a:schemeClr val="accent4"/>
              </a:solidFill>
              <a:latin typeface="Calibri" pitchFamily="34" charset="0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ClrTx/>
              <a:buSzPct val="100000"/>
              <a:buNone/>
            </a:pPr>
            <a:r>
              <a:rPr lang="sq-AL" sz="1600" b="1" dirty="0" err="1" smtClean="0">
                <a:solidFill>
                  <a:schemeClr val="accent4"/>
                </a:solidFill>
                <a:latin typeface="Calibri" pitchFamily="34" charset="0"/>
              </a:rPr>
              <a:t>Performanca</a:t>
            </a:r>
            <a:r>
              <a:rPr lang="sq-AL" sz="1600" b="1" dirty="0" smtClean="0">
                <a:solidFill>
                  <a:schemeClr val="accent4"/>
                </a:solidFill>
                <a:latin typeface="Calibri" pitchFamily="34" charset="0"/>
              </a:rPr>
              <a:t> absolute e përgjithshme e KRU(57.4%</a:t>
            </a:r>
            <a:r>
              <a:rPr lang="en-US" sz="1600" b="1" dirty="0" smtClean="0">
                <a:solidFill>
                  <a:schemeClr val="accent4"/>
                </a:solidFill>
                <a:latin typeface="Calibri" pitchFamily="34" charset="0"/>
              </a:rPr>
              <a:t>), </a:t>
            </a:r>
            <a:r>
              <a:rPr lang="sq-AL" sz="1600" b="1" dirty="0" smtClean="0">
                <a:solidFill>
                  <a:schemeClr val="accent4"/>
                </a:solidFill>
                <a:latin typeface="Calibri" pitchFamily="34" charset="0"/>
              </a:rPr>
              <a:t> është për 7.2 % me e përmirësuar, por ende mbetet larg nivelit të synuar.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ClrTx/>
              <a:buSzPct val="100000"/>
              <a:buNone/>
            </a:pPr>
            <a:r>
              <a:rPr lang="sq-AL" sz="1600" b="1" dirty="0" smtClean="0">
                <a:solidFill>
                  <a:schemeClr val="accent4"/>
                </a:solidFill>
                <a:latin typeface="Calibri" pitchFamily="34" charset="0"/>
              </a:rPr>
              <a:t>Sfidat: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ClrTx/>
              <a:buSzPct val="100000"/>
              <a:buNone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Përmirësimi </a:t>
            </a:r>
            <a:r>
              <a:rPr lang="en-US" sz="1600" dirty="0" err="1" smtClean="0">
                <a:solidFill>
                  <a:schemeClr val="accent4"/>
                </a:solidFill>
                <a:latin typeface="Calibri" pitchFamily="34" charset="0"/>
              </a:rPr>
              <a:t>i</a:t>
            </a: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 </a:t>
            </a:r>
            <a:r>
              <a:rPr lang="sq-AL" sz="1600" dirty="0" err="1" smtClean="0">
                <a:solidFill>
                  <a:schemeClr val="accent4"/>
                </a:solidFill>
                <a:latin typeface="Calibri" pitchFamily="34" charset="0"/>
              </a:rPr>
              <a:t>performanc</a:t>
            </a:r>
            <a:r>
              <a:rPr lang="en-US" sz="1600" dirty="0" smtClean="0">
                <a:solidFill>
                  <a:schemeClr val="accent4"/>
                </a:solidFill>
                <a:latin typeface="Calibri" pitchFamily="34" charset="0"/>
              </a:rPr>
              <a:t>ë</a:t>
            </a: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s financiare:</a:t>
            </a:r>
          </a:p>
          <a:p>
            <a:pPr marL="977900" indent="-520700"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Wingdings" pitchFamily="2" charset="2"/>
              <a:buChar char="ü"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Rritja e shkalles se faturimit dhe arkëtimit</a:t>
            </a:r>
          </a:p>
          <a:p>
            <a:pPr marL="977900" indent="-520700"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Wingdings" pitchFamily="2" charset="2"/>
              <a:buChar char="ü"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Reduktimi I  UPF</a:t>
            </a:r>
          </a:p>
          <a:p>
            <a:pPr marL="977900" indent="-520700">
              <a:spcBef>
                <a:spcPts val="300"/>
              </a:spcBef>
              <a:spcAft>
                <a:spcPts val="300"/>
              </a:spcAft>
              <a:buClrTx/>
              <a:buSzPct val="100000"/>
              <a:buFont typeface="Wingdings" pitchFamily="2" charset="2"/>
              <a:buChar char="ü"/>
            </a:pPr>
            <a:r>
              <a:rPr lang="sq-AL" sz="1600" dirty="0" smtClean="0">
                <a:solidFill>
                  <a:schemeClr val="accent4"/>
                </a:solidFill>
                <a:latin typeface="Calibri" pitchFamily="34" charset="0"/>
              </a:rPr>
              <a:t>Zvogëlimit i shpenzimeve  te pa justifikueshme operative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ClrTx/>
              <a:buSzPct val="100000"/>
              <a:buNone/>
            </a:pPr>
            <a:endParaRPr lang="en-US" sz="1600" b="1" dirty="0" smtClean="0">
              <a:solidFill>
                <a:schemeClr val="accent4"/>
              </a:solidFill>
              <a:latin typeface="Calibri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ClrTx/>
              <a:buSzPct val="100000"/>
              <a:buNone/>
            </a:pPr>
            <a:endParaRPr lang="en-US" sz="1600" b="1" dirty="0" smtClean="0">
              <a:solidFill>
                <a:schemeClr val="accent4"/>
              </a:solidFill>
              <a:latin typeface="Calibri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ClrTx/>
              <a:buSzPct val="100000"/>
              <a:buNone/>
            </a:pPr>
            <a:endParaRPr lang="en-US" sz="1600" b="1" dirty="0" smtClean="0">
              <a:solidFill>
                <a:schemeClr val="accent4"/>
              </a:solidFill>
              <a:latin typeface="Calibri" pitchFamily="34" charset="0"/>
            </a:endParaRPr>
          </a:p>
          <a:p>
            <a:pPr marL="977900" indent="-520700">
              <a:spcBef>
                <a:spcPts val="600"/>
              </a:spcBef>
              <a:spcAft>
                <a:spcPts val="600"/>
              </a:spcAft>
              <a:buClrTx/>
              <a:buSzPct val="100000"/>
              <a:buFont typeface="Arial" pitchFamily="34" charset="0"/>
              <a:buChar char="•"/>
            </a:pPr>
            <a:endParaRPr lang="sq-AL" sz="1600" dirty="0" smtClean="0">
              <a:latin typeface="Calibri" pitchFamily="34" charset="0"/>
            </a:endParaRPr>
          </a:p>
          <a:p>
            <a:endParaRPr lang="en-US" sz="1600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chemeClr val="accent1">
              <a:lumMod val="60000"/>
              <a:lumOff val="40000"/>
            </a:schemeClr>
          </a:solidFill>
        </p:spPr>
        <p:txBody>
          <a:bodyPr anchor="t">
            <a:normAutofit/>
          </a:bodyPr>
          <a:lstStyle/>
          <a:p>
            <a:r>
              <a:rPr lang="en-US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PËRFUNDIM</a:t>
            </a:r>
            <a:endParaRPr 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 algn="l">
              <a:defRPr/>
            </a:pP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Arial Narrow" pitchFamily="34" charset="0"/>
              </a:rPr>
              <a:t>PERFORMANCA E SEKTORIT TË SHËRBIMEVE UJIT NË KOSOVË</a:t>
            </a:r>
            <a:r>
              <a:rPr lang="en-US" sz="1200" dirty="0" smtClean="0">
                <a:latin typeface="Arial Narrow" pitchFamily="34" charset="0"/>
              </a:rPr>
              <a:t>, Qamil Musa, ARRU, 14 </a:t>
            </a:r>
            <a:r>
              <a:rPr lang="en-US" sz="1200" dirty="0" err="1" smtClean="0">
                <a:latin typeface="Arial Narrow" pitchFamily="34" charset="0"/>
              </a:rPr>
              <a:t>Shtator</a:t>
            </a:r>
            <a:r>
              <a:rPr lang="en-US" sz="1200" dirty="0" smtClean="0">
                <a:latin typeface="Arial Narrow" pitchFamily="34" charset="0"/>
              </a:rPr>
              <a:t> 2016, Prishtinë</a:t>
            </a:r>
            <a:endParaRPr lang="en-US" sz="1200" dirty="0">
              <a:latin typeface="Arial Narrow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/>
          </p:nvPr>
        </p:nvSpPr>
        <p:spPr bwMode="auto">
          <a:xfrm>
            <a:off x="381000" y="2057400"/>
            <a:ext cx="7315200" cy="4572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FLEMINDERIT PER VEMENDJEN TUAJ! </a:t>
            </a:r>
            <a:endParaRPr lang="sq-AL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6561137"/>
            <a:ext cx="8915399" cy="296863"/>
          </a:xfrm>
        </p:spPr>
        <p:txBody>
          <a:bodyPr/>
          <a:lstStyle/>
          <a:p>
            <a:pPr algn="l">
              <a:defRPr/>
            </a:pP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Arial Narrow" pitchFamily="34" charset="0"/>
              </a:rPr>
              <a:t>PERFORMANCA E SEKTORIT TË SHËRBIMEVE UJIT NË KOSOVË, </a:t>
            </a:r>
            <a:r>
              <a:rPr lang="en-US" sz="1200" dirty="0" smtClean="0">
                <a:latin typeface="Arial Narrow" pitchFamily="34" charset="0"/>
              </a:rPr>
              <a:t>Qamil Musa, ARRU, 14 </a:t>
            </a:r>
            <a:r>
              <a:rPr lang="en-US" sz="1200" dirty="0" err="1" smtClean="0">
                <a:latin typeface="Arial Narrow" pitchFamily="34" charset="0"/>
              </a:rPr>
              <a:t>Shtator</a:t>
            </a:r>
            <a:r>
              <a:rPr lang="en-US" sz="1200" dirty="0" smtClean="0">
                <a:latin typeface="Arial Narrow" pitchFamily="34" charset="0"/>
              </a:rPr>
              <a:t> 2016, Prishtinë</a:t>
            </a:r>
            <a:endParaRPr lang="en-US" sz="1200" dirty="0">
              <a:latin typeface="Arial Narrow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162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4724400"/>
            <a:ext cx="8915400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indent="-18288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q-AL" sz="1600" dirty="0" smtClean="0"/>
              <a:t>43,000 testeve të bëra, -2015 nga IKSHPK</a:t>
            </a:r>
          </a:p>
          <a:p>
            <a:pPr marL="182880" indent="-18288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q-AL" sz="1600" dirty="0" smtClean="0"/>
              <a:t>97% -n</a:t>
            </a:r>
            <a:r>
              <a:rPr lang="en-US" sz="1600" dirty="0" smtClean="0"/>
              <a:t>ë</a:t>
            </a:r>
            <a:r>
              <a:rPr lang="sq-AL" sz="1600" dirty="0" smtClean="0"/>
              <a:t> përputhje me standardet vendore</a:t>
            </a:r>
          </a:p>
          <a:p>
            <a:pPr marL="182880" indent="-18288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q-AL" sz="1600" dirty="0" smtClean="0"/>
              <a:t>mospërmbushje të theksuar ka ndodhur n</a:t>
            </a:r>
            <a:r>
              <a:rPr lang="en-US" sz="1600" dirty="0" smtClean="0"/>
              <a:t>ë</a:t>
            </a:r>
            <a:r>
              <a:rPr lang="sq-AL" sz="1600" dirty="0" smtClean="0"/>
              <a:t> KRU Hidrodrini (Klinë dhe Deçan),</a:t>
            </a:r>
          </a:p>
          <a:p>
            <a:endParaRPr lang="en-US" sz="1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 algn="l">
              <a:defRPr/>
            </a:pP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Arial Narrow" pitchFamily="34" charset="0"/>
              </a:rPr>
              <a:t>PERFORMANCA E SEKTORIT TË SHËRBIMEVE UJIT NË KOSOVË</a:t>
            </a:r>
            <a:r>
              <a:rPr lang="en-US" sz="1200" dirty="0" smtClean="0">
                <a:solidFill>
                  <a:schemeClr val="accent4"/>
                </a:solidFill>
                <a:latin typeface="Arial Narrow" pitchFamily="34" charset="0"/>
              </a:rPr>
              <a:t>, </a:t>
            </a:r>
            <a:r>
              <a:rPr lang="en-US" sz="1200" dirty="0" smtClean="0">
                <a:latin typeface="Arial Narrow" pitchFamily="34" charset="0"/>
              </a:rPr>
              <a:t>Qamil Musa, ARRU, 14 </a:t>
            </a:r>
            <a:r>
              <a:rPr lang="en-US" sz="1200" dirty="0" err="1" smtClean="0">
                <a:latin typeface="Arial Narrow" pitchFamily="34" charset="0"/>
              </a:rPr>
              <a:t>Shtator</a:t>
            </a:r>
            <a:r>
              <a:rPr lang="en-US" sz="1200" dirty="0" smtClean="0">
                <a:latin typeface="Arial Narrow" pitchFamily="34" charset="0"/>
              </a:rPr>
              <a:t> 2016, Prishtinë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-2"/>
            <a:ext cx="9144000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 Narrow" pitchFamily="34" charset="0"/>
              </a:rPr>
              <a:t>CILËSIA E UJIT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0" y="3810000"/>
            <a:ext cx="8915400" cy="2362200"/>
          </a:xfrm>
        </p:spPr>
        <p:txBody>
          <a:bodyPr/>
          <a:lstStyle/>
          <a:p>
            <a:pPr marL="182880" indent="-182880">
              <a:spcBef>
                <a:spcPts val="600"/>
              </a:spcBef>
              <a:spcAft>
                <a:spcPts val="600"/>
              </a:spcAft>
              <a:buClrTx/>
              <a:buSzPct val="100000"/>
              <a:buFont typeface="Arial" pitchFamily="34" charset="0"/>
              <a:buChar char="•"/>
            </a:pPr>
            <a:r>
              <a:rPr lang="sq-AL" sz="1600" dirty="0" smtClean="0">
                <a:latin typeface="Arial Narrow" pitchFamily="34" charset="0"/>
              </a:rPr>
              <a:t>Prodhimi total </a:t>
            </a:r>
            <a:r>
              <a:rPr lang="en-US" sz="1600" dirty="0" err="1" smtClean="0">
                <a:latin typeface="Arial Narrow" pitchFamily="34" charset="0"/>
              </a:rPr>
              <a:t>i</a:t>
            </a:r>
            <a:r>
              <a:rPr lang="sq-AL" sz="1600" dirty="0" smtClean="0">
                <a:latin typeface="Arial Narrow" pitchFamily="34" charset="0"/>
              </a:rPr>
              <a:t> ujit në vitin 2015–137 mil. </a:t>
            </a:r>
            <a:r>
              <a:rPr lang="en-US" sz="1600" dirty="0" smtClean="0">
                <a:latin typeface="Arial Narrow" pitchFamily="34" charset="0"/>
              </a:rPr>
              <a:t>m</a:t>
            </a:r>
            <a:r>
              <a:rPr lang="sq-AL" sz="1600" baseline="30000" dirty="0" smtClean="0">
                <a:latin typeface="Arial Narrow" pitchFamily="34" charset="0"/>
              </a:rPr>
              <a:t>3 , </a:t>
            </a:r>
            <a:r>
              <a:rPr lang="sq-AL" sz="1600" dirty="0" smtClean="0">
                <a:latin typeface="Arial Narrow" pitchFamily="34" charset="0"/>
              </a:rPr>
              <a:t>n</a:t>
            </a:r>
            <a:r>
              <a:rPr lang="en-US" sz="1600" dirty="0" smtClean="0">
                <a:latin typeface="Arial Narrow" pitchFamily="34" charset="0"/>
              </a:rPr>
              <a:t>ë</a:t>
            </a:r>
            <a:r>
              <a:rPr lang="sq-AL" sz="1600" dirty="0" smtClean="0">
                <a:latin typeface="Arial Narrow" pitchFamily="34" charset="0"/>
              </a:rPr>
              <a:t> mesatare ka qenë për 5. 2mil. m</a:t>
            </a:r>
            <a:r>
              <a:rPr lang="sq-AL" sz="1600" baseline="30000" dirty="0" smtClean="0">
                <a:latin typeface="Arial Narrow" pitchFamily="34" charset="0"/>
              </a:rPr>
              <a:t>3</a:t>
            </a:r>
            <a:r>
              <a:rPr lang="sq-AL" sz="1600" dirty="0" smtClean="0">
                <a:latin typeface="Arial Narrow" pitchFamily="34" charset="0"/>
              </a:rPr>
              <a:t>, më </a:t>
            </a:r>
            <a:r>
              <a:rPr lang="en-US" sz="1600" dirty="0" err="1" smtClean="0">
                <a:latin typeface="Arial Narrow" pitchFamily="34" charset="0"/>
              </a:rPr>
              <a:t>i</a:t>
            </a:r>
            <a:r>
              <a:rPr lang="sq-AL" sz="1600" dirty="0" smtClean="0">
                <a:latin typeface="Arial Narrow" pitchFamily="34" charset="0"/>
              </a:rPr>
              <a:t> lartë</a:t>
            </a:r>
          </a:p>
          <a:p>
            <a:pPr marL="182880" indent="-182880">
              <a:spcBef>
                <a:spcPts val="600"/>
              </a:spcBef>
              <a:spcAft>
                <a:spcPts val="600"/>
              </a:spcAft>
              <a:buClrTx/>
              <a:buSzPct val="100000"/>
              <a:buFont typeface="Arial" pitchFamily="34" charset="0"/>
              <a:buChar char="•"/>
            </a:pPr>
            <a:r>
              <a:rPr lang="sq-AL" sz="1600" dirty="0" smtClean="0">
                <a:latin typeface="Arial Narrow" pitchFamily="34" charset="0"/>
              </a:rPr>
              <a:t>KRU ‘Mitrovica’ dhe KRU ‘Prishtina’, por edhe kompanitë e tjera, kanë shënuar rritje të prodhimit të ujit përjashtuar nga ky rast KRU ‘Hidrodrini’ </a:t>
            </a:r>
          </a:p>
          <a:p>
            <a:pPr marL="182880" indent="-182880">
              <a:spcBef>
                <a:spcPts val="600"/>
              </a:spcBef>
              <a:spcAft>
                <a:spcPts val="600"/>
              </a:spcAft>
              <a:buClrTx/>
              <a:buSzPct val="100000"/>
              <a:buFont typeface="Arial" pitchFamily="34" charset="0"/>
              <a:buChar char="•"/>
            </a:pPr>
            <a:r>
              <a:rPr lang="sq-AL" sz="1600" dirty="0" smtClean="0">
                <a:latin typeface="Arial Narrow" pitchFamily="34" charset="0"/>
              </a:rPr>
              <a:t>Në vitin 2015, rreth 77.3 mil. </a:t>
            </a:r>
            <a:r>
              <a:rPr lang="en-US" sz="1600" dirty="0" smtClean="0">
                <a:latin typeface="Arial Narrow" pitchFamily="34" charset="0"/>
              </a:rPr>
              <a:t>m</a:t>
            </a:r>
            <a:r>
              <a:rPr lang="sq-AL" sz="1600" baseline="30000" dirty="0" smtClean="0">
                <a:latin typeface="Arial Narrow" pitchFamily="34" charset="0"/>
              </a:rPr>
              <a:t>3</a:t>
            </a:r>
            <a:r>
              <a:rPr lang="en-US" sz="1600" baseline="30000" dirty="0" smtClean="0">
                <a:latin typeface="Arial Narrow" pitchFamily="34" charset="0"/>
              </a:rPr>
              <a:t> </a:t>
            </a:r>
            <a:r>
              <a:rPr lang="en-US" sz="1600" dirty="0" smtClean="0">
                <a:latin typeface="Arial Narrow" pitchFamily="34" charset="0"/>
              </a:rPr>
              <a:t>-</a:t>
            </a:r>
            <a:r>
              <a:rPr lang="sq-AL" sz="1600" dirty="0" smtClean="0">
                <a:latin typeface="Arial Narrow" pitchFamily="34" charset="0"/>
              </a:rPr>
              <a:t>  UPF</a:t>
            </a:r>
          </a:p>
          <a:p>
            <a:pPr marL="182880" indent="-182880">
              <a:spcBef>
                <a:spcPts val="600"/>
              </a:spcBef>
              <a:spcAft>
                <a:spcPts val="600"/>
              </a:spcAft>
              <a:buClrTx/>
              <a:buSzPct val="100000"/>
              <a:buFont typeface="Arial" pitchFamily="34" charset="0"/>
              <a:buChar char="•"/>
            </a:pPr>
            <a:r>
              <a:rPr lang="sq-AL" sz="1600" dirty="0" smtClean="0">
                <a:latin typeface="Arial Narrow" pitchFamily="34" charset="0"/>
              </a:rPr>
              <a:t>Nga totali i prodhimit prej 137 mil. m</a:t>
            </a:r>
            <a:r>
              <a:rPr lang="sq-AL" sz="1600" baseline="30000" dirty="0" smtClean="0">
                <a:latin typeface="Arial Narrow" pitchFamily="34" charset="0"/>
              </a:rPr>
              <a:t>3</a:t>
            </a:r>
            <a:r>
              <a:rPr lang="sq-AL" sz="1600" dirty="0" smtClean="0">
                <a:latin typeface="Arial Narrow" pitchFamily="34" charset="0"/>
              </a:rPr>
              <a:t>, rreth</a:t>
            </a:r>
            <a:r>
              <a:rPr lang="en-US" sz="1600" dirty="0" smtClean="0">
                <a:latin typeface="Arial Narrow" pitchFamily="34" charset="0"/>
              </a:rPr>
              <a:t>ë</a:t>
            </a:r>
            <a:r>
              <a:rPr lang="sq-AL" sz="1600" dirty="0" smtClean="0">
                <a:latin typeface="Arial Narrow" pitchFamily="34" charset="0"/>
              </a:rPr>
              <a:t> 59.8 mil. m</a:t>
            </a:r>
            <a:r>
              <a:rPr lang="sq-AL" sz="1600" baseline="30000" dirty="0" smtClean="0">
                <a:latin typeface="Arial Narrow" pitchFamily="34" charset="0"/>
              </a:rPr>
              <a:t>3</a:t>
            </a:r>
            <a:r>
              <a:rPr lang="sq-AL" sz="1600" dirty="0" smtClean="0">
                <a:latin typeface="Arial Narrow" pitchFamily="34" charset="0"/>
              </a:rPr>
              <a:t>, janë faturuar (shitur). Kjo është për rreth 4.0 mil. m</a:t>
            </a:r>
            <a:r>
              <a:rPr lang="sq-AL" sz="1600" baseline="30000" dirty="0" smtClean="0">
                <a:latin typeface="Arial Narrow" pitchFamily="34" charset="0"/>
              </a:rPr>
              <a:t>3</a:t>
            </a:r>
            <a:r>
              <a:rPr lang="sq-AL" sz="1600" dirty="0" smtClean="0">
                <a:latin typeface="Arial Narrow" pitchFamily="34" charset="0"/>
              </a:rPr>
              <a:t>, uji i shitur me tepër nga të gjitha KRU-të</a:t>
            </a:r>
            <a:endParaRPr lang="sq-AL" sz="1600" dirty="0">
              <a:latin typeface="Arial Narrow" pitchFamily="34" charset="0"/>
            </a:endParaRPr>
          </a:p>
        </p:txBody>
      </p:sp>
      <p:sp>
        <p:nvSpPr>
          <p:cNvPr id="49154" name="Rectangle 2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822960"/>
          </a:xfrm>
          <a:solidFill>
            <a:schemeClr val="accent1">
              <a:lumMod val="60000"/>
              <a:lumOff val="40000"/>
            </a:schemeClr>
          </a:solidFill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1"/>
            <a:r>
              <a:rPr lang="sq-AL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Calibri" pitchFamily="34" charset="0"/>
              </a:rPr>
              <a:t>UJI I PRODHUAR, SHITJET DHE UPF</a:t>
            </a:r>
            <a:endParaRPr 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Calibri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0" y="1066800"/>
          <a:ext cx="82296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629400"/>
            <a:ext cx="8077200" cy="228600"/>
          </a:xfrm>
        </p:spPr>
        <p:txBody>
          <a:bodyPr/>
          <a:lstStyle/>
          <a:p>
            <a:pPr algn="l">
              <a:defRPr/>
            </a:pPr>
            <a:r>
              <a:rPr lang="en-US" dirty="0" smtClean="0"/>
              <a:t> </a:t>
            </a:r>
            <a:r>
              <a:rPr lang="en-US" sz="1200" dirty="0" smtClean="0">
                <a:solidFill>
                  <a:schemeClr val="bg1"/>
                </a:solidFill>
                <a:latin typeface="Arial Narrow" pitchFamily="34" charset="0"/>
              </a:rPr>
              <a:t>PERFORMANCA E SEKTORIT TË SHËRBIMEVE UJIT NË KOSOVË</a:t>
            </a:r>
            <a:r>
              <a:rPr lang="en-US" dirty="0" smtClean="0"/>
              <a:t>, Qamil Musa, ARRU, 14 </a:t>
            </a:r>
            <a:r>
              <a:rPr lang="en-US" dirty="0" err="1" smtClean="0"/>
              <a:t>Shtator</a:t>
            </a:r>
            <a:r>
              <a:rPr lang="en-US" dirty="0" smtClean="0"/>
              <a:t> 2016, Prishtinë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3886200"/>
            <a:ext cx="8229600" cy="1524000"/>
          </a:xfrm>
        </p:spPr>
        <p:txBody>
          <a:bodyPr/>
          <a:lstStyle/>
          <a:p>
            <a:pPr>
              <a:buNone/>
            </a:pPr>
            <a:r>
              <a:rPr lang="sq-AL" sz="1600" dirty="0" smtClean="0"/>
              <a:t> </a:t>
            </a:r>
            <a:endParaRPr lang="en-US" sz="1600" dirty="0" smtClean="0"/>
          </a:p>
          <a:p>
            <a:pPr marL="182880" indent="-182880">
              <a:spcBef>
                <a:spcPts val="600"/>
              </a:spcBef>
              <a:spcAft>
                <a:spcPts val="600"/>
              </a:spcAft>
              <a:buClrTx/>
              <a:buSzPct val="100000"/>
              <a:buFont typeface="Arial" pitchFamily="34" charset="0"/>
              <a:buChar char="•"/>
            </a:pPr>
            <a:r>
              <a:rPr lang="en-US" sz="1600" dirty="0" smtClean="0">
                <a:latin typeface="Arial Narrow" pitchFamily="34" charset="0"/>
              </a:rPr>
              <a:t>M</a:t>
            </a:r>
            <a:r>
              <a:rPr lang="sq-AL" sz="1600" dirty="0" smtClean="0">
                <a:latin typeface="Arial Narrow" pitchFamily="34" charset="0"/>
              </a:rPr>
              <a:t>bulimit </a:t>
            </a:r>
            <a:r>
              <a:rPr lang="en-US" sz="1600" dirty="0" smtClean="0">
                <a:latin typeface="Arial Narrow" pitchFamily="34" charset="0"/>
              </a:rPr>
              <a:t> me </a:t>
            </a:r>
            <a:r>
              <a:rPr lang="sq-AL" sz="1600" dirty="0" smtClean="0">
                <a:latin typeface="Arial Narrow" pitchFamily="34" charset="0"/>
              </a:rPr>
              <a:t>ujësjellësit u rrit nga 78% në vitin 2012 në 87% në vitin 2015</a:t>
            </a:r>
            <a:r>
              <a:rPr lang="en-US" sz="1600" dirty="0" smtClean="0">
                <a:latin typeface="Arial Narrow" pitchFamily="34" charset="0"/>
              </a:rPr>
              <a:t>- </a:t>
            </a:r>
            <a:r>
              <a:rPr lang="sq-AL" sz="1600" dirty="0" smtClean="0">
                <a:latin typeface="Arial Narrow" pitchFamily="34" charset="0"/>
              </a:rPr>
              <a:t>9%, gjatë kësaj periudhe 4 vjeçare.</a:t>
            </a:r>
            <a:endParaRPr lang="en-US" sz="1600" dirty="0" smtClean="0">
              <a:latin typeface="Arial Narrow" pitchFamily="34" charset="0"/>
            </a:endParaRPr>
          </a:p>
          <a:p>
            <a:pPr marL="182880" indent="-182880">
              <a:spcBef>
                <a:spcPts val="600"/>
              </a:spcBef>
              <a:spcAft>
                <a:spcPts val="600"/>
              </a:spcAft>
              <a:buClrTx/>
              <a:buSzPct val="100000"/>
              <a:buFont typeface="Arial" pitchFamily="34" charset="0"/>
              <a:buChar char="•"/>
            </a:pPr>
            <a:r>
              <a:rPr lang="en-US" sz="1600" dirty="0" smtClean="0">
                <a:latin typeface="Arial Narrow" pitchFamily="34" charset="0"/>
              </a:rPr>
              <a:t>N</a:t>
            </a:r>
            <a:r>
              <a:rPr lang="sq-AL" sz="1600" dirty="0" smtClean="0">
                <a:latin typeface="Arial Narrow" pitchFamily="34" charset="0"/>
              </a:rPr>
              <a:t>iveli i mbulueshëmërisë me kanalizim n</a:t>
            </a:r>
            <a:r>
              <a:rPr lang="en-US" sz="1600" dirty="0" smtClean="0">
                <a:latin typeface="Arial Narrow" pitchFamily="34" charset="0"/>
              </a:rPr>
              <a:t>ë</a:t>
            </a:r>
            <a:r>
              <a:rPr lang="sq-AL" sz="1600" dirty="0" smtClean="0">
                <a:latin typeface="Arial Narrow" pitchFamily="34" charset="0"/>
              </a:rPr>
              <a:t> 2015, ka arritur në nivelin 65%, </a:t>
            </a:r>
            <a:r>
              <a:rPr lang="en-US" sz="1600" dirty="0" smtClean="0">
                <a:latin typeface="Arial Narrow" pitchFamily="34" charset="0"/>
              </a:rPr>
              <a:t>-</a:t>
            </a:r>
            <a:r>
              <a:rPr lang="sq-AL" sz="1600" dirty="0" smtClean="0">
                <a:latin typeface="Arial Narrow" pitchFamily="34" charset="0"/>
              </a:rPr>
              <a:t>9% për periudhën (2012-2015)</a:t>
            </a:r>
            <a:endParaRPr lang="en-US" sz="1600" dirty="0" smtClean="0">
              <a:latin typeface="Arial Narrow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chemeClr val="accent1">
              <a:lumMod val="60000"/>
              <a:lumOff val="40000"/>
            </a:schemeClr>
          </a:solidFill>
        </p:spPr>
        <p:txBody>
          <a:bodyPr anchor="t">
            <a:normAutofit/>
          </a:bodyPr>
          <a:lstStyle/>
          <a:p>
            <a:r>
              <a:rPr lang="sq-AL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Calibri" pitchFamily="34" charset="0"/>
              </a:rPr>
              <a:t>MBULUESHMËRIA ME SHËRBIME</a:t>
            </a:r>
            <a:endParaRPr 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457200" y="914400"/>
          <a:ext cx="6400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8229601" cy="220663"/>
          </a:xfrm>
        </p:spPr>
        <p:txBody>
          <a:bodyPr/>
          <a:lstStyle/>
          <a:p>
            <a:pPr algn="l">
              <a:defRPr/>
            </a:pP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Arial Narrow" pitchFamily="34" charset="0"/>
              </a:rPr>
              <a:t>PERFORMANCA E SEKTORIT TË SHËRBIMEVE UJIT NË KOSOVË</a:t>
            </a:r>
            <a:r>
              <a:rPr lang="en-US" sz="1200" dirty="0" smtClean="0">
                <a:latin typeface="Arial Narrow" pitchFamily="34" charset="0"/>
              </a:rPr>
              <a:t>, Qamil Musa, ARRU, 14 </a:t>
            </a:r>
            <a:r>
              <a:rPr lang="en-US" sz="1200" dirty="0" err="1" smtClean="0">
                <a:latin typeface="Arial Narrow" pitchFamily="34" charset="0"/>
              </a:rPr>
              <a:t>Shtator</a:t>
            </a:r>
            <a:r>
              <a:rPr lang="en-US" sz="1200" dirty="0" smtClean="0">
                <a:latin typeface="Arial Narrow" pitchFamily="34" charset="0"/>
              </a:rPr>
              <a:t> 2016, Prishtinë</a:t>
            </a:r>
            <a:endParaRPr lang="en-US" sz="1200" dirty="0">
              <a:latin typeface="Arial Narrow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0" y="3886200"/>
            <a:ext cx="9144000" cy="21336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Tx/>
              <a:buSzPct val="100000"/>
              <a:buNone/>
            </a:pPr>
            <a:r>
              <a:rPr lang="en-US" sz="1600" dirty="0" smtClean="0">
                <a:latin typeface="Arial Narrow" pitchFamily="34" charset="0"/>
              </a:rPr>
              <a:t>N</a:t>
            </a:r>
            <a:r>
              <a:rPr lang="sq-AL" sz="1600" dirty="0" smtClean="0">
                <a:latin typeface="Arial Narrow" pitchFamily="34" charset="0"/>
              </a:rPr>
              <a:t>ë vitin 2015</a:t>
            </a:r>
            <a:r>
              <a:rPr lang="en-US" sz="1600" dirty="0" smtClean="0">
                <a:latin typeface="Arial Narrow" pitchFamily="34" charset="0"/>
              </a:rPr>
              <a:t> </a:t>
            </a:r>
            <a:r>
              <a:rPr lang="sq-AL" sz="1600" dirty="0" smtClean="0">
                <a:latin typeface="Arial Narrow" pitchFamily="34" charset="0"/>
              </a:rPr>
              <a:t>në krahasim me vitin 2014. </a:t>
            </a:r>
            <a:endParaRPr lang="en-US" sz="1600" dirty="0" smtClean="0">
              <a:latin typeface="Arial Narrow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Tx/>
              <a:buSzPct val="100000"/>
              <a:buFont typeface="Arial" pitchFamily="34" charset="0"/>
              <a:buChar char="•"/>
            </a:pPr>
            <a:r>
              <a:rPr lang="en-US" sz="1600" dirty="0" err="1" smtClean="0">
                <a:latin typeface="Arial Narrow" pitchFamily="34" charset="0"/>
              </a:rPr>
              <a:t>Eficenca</a:t>
            </a:r>
            <a:r>
              <a:rPr lang="en-US" sz="1600" dirty="0" smtClean="0">
                <a:latin typeface="Arial Narrow" pitchFamily="34" charset="0"/>
              </a:rPr>
              <a:t> q</a:t>
            </a:r>
            <a:r>
              <a:rPr lang="sq-AL" sz="1600" dirty="0" err="1" smtClean="0">
                <a:latin typeface="Arial Narrow" pitchFamily="34" charset="0"/>
              </a:rPr>
              <a:t>arkullimi</a:t>
            </a:r>
            <a:r>
              <a:rPr lang="en-US" sz="1600" dirty="0" smtClean="0">
                <a:latin typeface="Arial Narrow" pitchFamily="34" charset="0"/>
              </a:rPr>
              <a:t>(</a:t>
            </a:r>
            <a:r>
              <a:rPr lang="en-US" sz="1600" dirty="0" err="1" smtClean="0">
                <a:latin typeface="Arial Narrow" pitchFamily="34" charset="0"/>
              </a:rPr>
              <a:t>faturimi</a:t>
            </a:r>
            <a:r>
              <a:rPr lang="en-US" sz="1600" dirty="0" smtClean="0">
                <a:latin typeface="Arial Narrow" pitchFamily="34" charset="0"/>
              </a:rPr>
              <a:t>)</a:t>
            </a:r>
            <a:r>
              <a:rPr lang="sq-AL" sz="1600" dirty="0" smtClean="0">
                <a:latin typeface="Arial Narrow" pitchFamily="34" charset="0"/>
              </a:rPr>
              <a:t> në vlerë monetare, ka shënuar përmirësim për 2.5 milion€ apo shprehur në përqindje për 9%</a:t>
            </a:r>
            <a:r>
              <a:rPr lang="en-US" sz="1600" dirty="0" smtClean="0">
                <a:latin typeface="Arial Narrow" pitchFamily="34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  <a:buSzPct val="100000"/>
              <a:buFont typeface="Arial" pitchFamily="34" charset="0"/>
              <a:buChar char="•"/>
            </a:pPr>
            <a:r>
              <a:rPr lang="sq-AL" sz="1600" dirty="0" smtClean="0">
                <a:latin typeface="Arial Narrow" pitchFamily="34" charset="0"/>
              </a:rPr>
              <a:t>Efiçenca e arkëtimit, po ashtu ka shënuar përmirësim në vlerë monetare për 1.8 milion€ , apo shprehur në përqindje për 8%</a:t>
            </a:r>
            <a:endParaRPr lang="en-US" sz="1600" dirty="0" smtClean="0">
              <a:latin typeface="Arial Narrow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Tx/>
              <a:buSzPct val="100000"/>
              <a:buFont typeface="Arial" pitchFamily="34" charset="0"/>
              <a:buChar char="•"/>
            </a:pPr>
            <a:r>
              <a:rPr lang="sq-AL" sz="1600" dirty="0" smtClean="0">
                <a:latin typeface="Arial Narrow" pitchFamily="34" charset="0"/>
              </a:rPr>
              <a:t>Efiçenca e arkëtimit ne raport me efiçencën e qarkullimit në nivel të sektorit ne vitin 2015 ishte 75% dhe me e lartë për 4% krahasuar me vitin 2012, </a:t>
            </a:r>
            <a:endParaRPr lang="en-US" sz="1600" dirty="0" smtClean="0">
              <a:latin typeface="Arial Narrow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chemeClr val="accent1">
              <a:lumMod val="60000"/>
              <a:lumOff val="40000"/>
            </a:schemeClr>
          </a:solidFill>
        </p:spPr>
        <p:txBody>
          <a:bodyPr anchor="t">
            <a:normAutofit/>
          </a:bodyPr>
          <a:lstStyle/>
          <a:p>
            <a:r>
              <a:rPr lang="en-US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Calibri" pitchFamily="34" charset="0"/>
              </a:rPr>
              <a:t>FATURIM DHE ARKETIMI I PLANIFIKUAR DHE AKTUAL</a:t>
            </a:r>
            <a:endParaRPr 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Calibri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228600" y="1066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0" y="6561138"/>
            <a:ext cx="7467599" cy="296862"/>
          </a:xfrm>
        </p:spPr>
        <p:txBody>
          <a:bodyPr/>
          <a:lstStyle/>
          <a:p>
            <a:pPr algn="l">
              <a:defRPr/>
            </a:pPr>
            <a:r>
              <a:rPr lang="en-US" sz="1200" dirty="0" smtClean="0">
                <a:solidFill>
                  <a:schemeClr val="bg1"/>
                </a:solidFill>
                <a:latin typeface="Arial Narrow" pitchFamily="34" charset="0"/>
              </a:rPr>
              <a:t> PERFORMANCA E SEKTORIT TË SHËRBIMEVE UJIT NË KOSOVË</a:t>
            </a:r>
            <a:r>
              <a:rPr lang="en-US" sz="1200" dirty="0" smtClean="0">
                <a:latin typeface="Arial Narrow" pitchFamily="34" charset="0"/>
              </a:rPr>
              <a:t>, Qamil Musa, ARRU, 14 </a:t>
            </a:r>
            <a:r>
              <a:rPr lang="en-US" sz="1200" dirty="0" err="1" smtClean="0">
                <a:latin typeface="Arial Narrow" pitchFamily="34" charset="0"/>
              </a:rPr>
              <a:t>Shtator</a:t>
            </a:r>
            <a:r>
              <a:rPr lang="en-US" sz="1200" dirty="0" smtClean="0">
                <a:latin typeface="Arial Narrow" pitchFamily="34" charset="0"/>
              </a:rPr>
              <a:t> 2016, Prishtinë</a:t>
            </a:r>
            <a:endParaRPr lang="en-US" sz="1200" dirty="0">
              <a:latin typeface="Arial Narrow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029200" y="1219200"/>
          <a:ext cx="3962400" cy="2133601"/>
        </p:xfrm>
        <a:graphic>
          <a:graphicData uri="http://schemas.openxmlformats.org/drawingml/2006/table">
            <a:tbl>
              <a:tblPr/>
              <a:tblGrid>
                <a:gridCol w="552781"/>
                <a:gridCol w="988152"/>
                <a:gridCol w="1100667"/>
                <a:gridCol w="1320800"/>
              </a:tblGrid>
              <a:tr h="42133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dirty="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Vitet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Qarkullimi</a:t>
                      </a:r>
                      <a:endParaRPr lang="en-US" sz="12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Arkëtimi/keshi</a:t>
                      </a:r>
                      <a:endParaRPr lang="en-US" sz="12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dirty="0" err="1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Keshi</a:t>
                      </a:r>
                      <a:r>
                        <a:rPr lang="sq-AL" sz="1200" dirty="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/Qarkullimin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1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dirty="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2012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dirty="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29,111,469.23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dirty="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20,609,696.24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71%</a:t>
                      </a:r>
                      <a:endParaRPr lang="en-US" sz="12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3943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2013</a:t>
                      </a:r>
                      <a:endParaRPr lang="en-US" sz="12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dirty="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29,715,954.43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21,225,741.79</a:t>
                      </a:r>
                      <a:endParaRPr lang="en-US" sz="12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71%</a:t>
                      </a:r>
                      <a:endParaRPr lang="en-US" sz="12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3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2014</a:t>
                      </a:r>
                      <a:endParaRPr lang="en-US" sz="12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29,296,792.70</a:t>
                      </a:r>
                      <a:endParaRPr lang="en-US" sz="12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dirty="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21,890,722.67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75%</a:t>
                      </a:r>
                      <a:endParaRPr lang="en-US" sz="12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3943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2015</a:t>
                      </a:r>
                      <a:endParaRPr lang="en-US" sz="12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31,657,595.66</a:t>
                      </a:r>
                      <a:endParaRPr lang="en-US" sz="12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dirty="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23,620,483.78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dirty="0">
                          <a:solidFill>
                            <a:srgbClr val="365F9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75%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chemeClr val="accent1">
              <a:lumMod val="60000"/>
              <a:lumOff val="40000"/>
            </a:schemeClr>
          </a:solidFill>
        </p:spPr>
        <p:txBody>
          <a:bodyPr anchor="t">
            <a:normAutofit/>
          </a:bodyPr>
          <a:lstStyle/>
          <a:p>
            <a:pPr lvl="1">
              <a:defRPr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sq-AL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Calibri" pitchFamily="34" charset="0"/>
              </a:rPr>
              <a:t>SHPENZIMET KAPITALE  </a:t>
            </a:r>
            <a:endParaRPr 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8195" name="Content Placeholder 2"/>
          <p:cNvSpPr txBox="1">
            <a:spLocks/>
          </p:cNvSpPr>
          <p:nvPr/>
        </p:nvSpPr>
        <p:spPr bwMode="auto">
          <a:xfrm>
            <a:off x="214313" y="4191000"/>
            <a:ext cx="82438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228600" eaLnBrk="0" hangingPunct="0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sz="2000" b="1" dirty="0" smtClean="0">
                <a:latin typeface="Calibri" pitchFamily="34" charset="0"/>
                <a:cs typeface="Calibri" pitchFamily="34" charset="0"/>
              </a:rPr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sq-AL" sz="2000" dirty="0" smtClean="0">
              <a:latin typeface="Calibri" pitchFamily="34" charset="0"/>
              <a:cs typeface="Calibri" pitchFamily="34" charset="0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endParaRPr lang="sq-AL" sz="2000" dirty="0" smtClean="0">
              <a:latin typeface="Calibri" pitchFamily="34" charset="0"/>
              <a:cs typeface="Calibri" pitchFamily="34" charset="0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sq-AL" sz="1600" dirty="0" smtClean="0">
              <a:latin typeface="Calibri" pitchFamily="34" charset="0"/>
              <a:cs typeface="Calibri" pitchFamily="34" charset="0"/>
            </a:endParaRPr>
          </a:p>
          <a:p>
            <a:pPr marL="914400" lvl="1" indent="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endParaRPr lang="en-GB" sz="1600" dirty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3810000"/>
            <a:ext cx="76962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36576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q-AL" sz="1600" dirty="0" smtClean="0">
                <a:latin typeface="Arial Narrow" pitchFamily="34" charset="0"/>
              </a:rPr>
              <a:t>Vlera e investimeve, përgjatë këtyre katër viteve, ka qene 46.1 mil.€, mjete të investuara, kryesisht nga donatoret, si dhe një pjese më e vogël nga KRU. </a:t>
            </a:r>
            <a:endParaRPr lang="en-US" sz="1600" dirty="0" smtClean="0">
              <a:latin typeface="Arial Narrow" pitchFamily="34" charset="0"/>
            </a:endParaRPr>
          </a:p>
          <a:p>
            <a:pPr marL="365760" indent="-36576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 Narrow" pitchFamily="34" charset="0"/>
              </a:rPr>
              <a:t> </a:t>
            </a:r>
            <a:r>
              <a:rPr lang="sq-AL" sz="1600" dirty="0" smtClean="0">
                <a:latin typeface="Arial Narrow" pitchFamily="34" charset="0"/>
              </a:rPr>
              <a:t>Në raport me vlerën e planifikuar realizimi i investimeve, arriti nivelin prej 33%.</a:t>
            </a:r>
            <a:endParaRPr lang="en-US" sz="1600" dirty="0" smtClean="0">
              <a:latin typeface="Arial Narrow" pitchFamily="34" charset="0"/>
            </a:endParaRPr>
          </a:p>
          <a:p>
            <a:pPr marL="365760" indent="-36576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 Narrow" pitchFamily="34" charset="0"/>
              </a:rPr>
              <a:t> </a:t>
            </a:r>
            <a:r>
              <a:rPr lang="sq-AL" sz="1600" dirty="0" smtClean="0">
                <a:latin typeface="Arial Narrow" pitchFamily="34" charset="0"/>
              </a:rPr>
              <a:t>Nga shuma e përgjithshme rreth 16.6, janë realizuar në KRU ‘Prishtina’, përderisa me pakë shpenzime kapitale, janë realizuar në KRU ‘Mitrovica’, në këto tri vite (2. mil.€). </a:t>
            </a:r>
            <a:endParaRPr lang="en-US" sz="1600" dirty="0" smtClean="0">
              <a:latin typeface="Arial Narrow" pitchFamily="34" charset="0"/>
            </a:endParaRPr>
          </a:p>
          <a:p>
            <a:pPr marL="365760" indent="-36576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 Narrow" pitchFamily="34" charset="0"/>
              </a:rPr>
              <a:t> </a:t>
            </a:r>
            <a:r>
              <a:rPr lang="sq-AL" sz="1600" dirty="0" smtClean="0">
                <a:latin typeface="Arial Narrow" pitchFamily="34" charset="0"/>
              </a:rPr>
              <a:t>Nga mjetet vetanake KRU, kanë shpenzuar për investime kapitale në vlerën, prej 7.8 mil.€, që në raport me provizionimin e planifikuar, përmes BPRR prej 30.8 mil.€  paraqet normën 23%.</a:t>
            </a:r>
            <a:endParaRPr lang="en-US" sz="1600" dirty="0" smtClean="0">
              <a:latin typeface="Arial Narrow" pitchFamily="34" charset="0"/>
            </a:endParaRPr>
          </a:p>
        </p:txBody>
      </p:sp>
      <p:graphicFrame>
        <p:nvGraphicFramePr>
          <p:cNvPr id="12" name="Table Placeholder 11"/>
          <p:cNvGraphicFramePr>
            <a:graphicFrameLocks noGrp="1"/>
          </p:cNvGraphicFramePr>
          <p:nvPr>
            <p:ph type="tbl" idx="1"/>
          </p:nvPr>
        </p:nvGraphicFramePr>
        <p:xfrm>
          <a:off x="0" y="990600"/>
          <a:ext cx="8991601" cy="2673995"/>
        </p:xfrm>
        <a:graphic>
          <a:graphicData uri="http://schemas.openxmlformats.org/drawingml/2006/table">
            <a:tbl>
              <a:tblPr/>
              <a:tblGrid>
                <a:gridCol w="1971705"/>
                <a:gridCol w="1617221"/>
                <a:gridCol w="1702627"/>
                <a:gridCol w="1849565"/>
                <a:gridCol w="1850483"/>
              </a:tblGrid>
              <a:tr h="27019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Kompania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b="1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2012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b="1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2013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b="1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2014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b="1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2015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19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KRU"Prishtina"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5,079,692.45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9,027,944.72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1,592,704.13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961,127.00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30836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KRU"Hidroregjioni Jugor"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3,388,492.59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1,552,776.75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909,195.35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1,151,166.31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4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KRU"Hidrodrini"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4,742,892.56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901,564.07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802,008.43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2,028,852.00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30072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KRU"Mitrovica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21,850.82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2,060,992.78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0.00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0.00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0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KRU"Radoniqi"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397,359.49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1,348,647.11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1,166,757.54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1,306,505.82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2956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KRU"Bifurkacioni"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702,391.82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58,461.05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3,060,203.32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278,347.00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19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KRU"Hidromorava"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1,367,079.59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32,350.48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1,971,970.76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204,227.69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27019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Totali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15,699,759.32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14,982,736.97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9,502,839.53</a:t>
                      </a:r>
                      <a:endParaRPr lang="en-US" sz="14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rgbClr val="1F497D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5,930,225.82</a:t>
                      </a:r>
                      <a:endParaRPr lang="en-US" sz="14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477000"/>
            <a:ext cx="8305799" cy="296863"/>
          </a:xfrm>
        </p:spPr>
        <p:txBody>
          <a:bodyPr/>
          <a:lstStyle/>
          <a:p>
            <a:pPr algn="l">
              <a:defRPr/>
            </a:pPr>
            <a:r>
              <a:rPr lang="en-US" sz="1200" dirty="0" smtClean="0">
                <a:solidFill>
                  <a:schemeClr val="bg1"/>
                </a:solidFill>
                <a:latin typeface="Arial Narrow" pitchFamily="34" charset="0"/>
              </a:rPr>
              <a:t> PERFORMANCA E SEKTORIT TË SHËRBIMEVE UJIT NË KOSOVË</a:t>
            </a:r>
            <a:r>
              <a:rPr lang="en-US" sz="1200" dirty="0" smtClean="0">
                <a:latin typeface="Arial Narrow" pitchFamily="34" charset="0"/>
              </a:rPr>
              <a:t>, Qamil Musa, ARRU, 14 </a:t>
            </a:r>
            <a:r>
              <a:rPr lang="en-US" sz="1200" dirty="0" err="1" smtClean="0">
                <a:latin typeface="Arial Narrow" pitchFamily="34" charset="0"/>
              </a:rPr>
              <a:t>Shtator</a:t>
            </a:r>
            <a:r>
              <a:rPr lang="en-US" sz="1200" dirty="0" smtClean="0">
                <a:latin typeface="Arial Narrow" pitchFamily="34" charset="0"/>
              </a:rPr>
              <a:t> 2016, Prishtinë</a:t>
            </a:r>
            <a:endParaRPr lang="en-US" sz="1200" dirty="0">
              <a:latin typeface="Arial Narrow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chemeClr val="accent1">
              <a:lumMod val="60000"/>
              <a:lumOff val="40000"/>
            </a:schemeClr>
          </a:solidFill>
        </p:spPr>
        <p:txBody>
          <a:bodyPr anchor="t">
            <a:normAutofit/>
          </a:bodyPr>
          <a:lstStyle/>
          <a:p>
            <a:r>
              <a:rPr lang="en-US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</a:t>
            </a:r>
            <a:r>
              <a:rPr lang="sq-AL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ERFORMANC</a:t>
            </a:r>
            <a:r>
              <a:rPr lang="en-US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</a:t>
            </a:r>
            <a:r>
              <a:rPr lang="sq-AL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E PËRGJITHSHME</a:t>
            </a:r>
            <a:r>
              <a:rPr lang="en-US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(ABSOLUTE)</a:t>
            </a:r>
            <a:r>
              <a:rPr lang="sq-AL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</a:t>
            </a:r>
            <a:r>
              <a:rPr lang="sq-AL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KRU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04800" y="970745"/>
            <a:ext cx="8686800" cy="4539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82880" marR="0" lvl="0" indent="-18288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600" dirty="0" smtClean="0"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182880" lvl="0" indent="-182880" eaLnBrk="0" hangingPunct="0">
              <a:spcBef>
                <a:spcPts val="600"/>
              </a:spcBef>
              <a:buFont typeface="Arial" pitchFamily="34" charset="0"/>
              <a:buChar char="•"/>
            </a:pPr>
            <a:r>
              <a:rPr lang="sq-AL" sz="1600" dirty="0" smtClean="0">
                <a:latin typeface="Arial Narrow" pitchFamily="34" charset="0"/>
              </a:rPr>
              <a:t>Koncepti i monitorimit të </a:t>
            </a:r>
            <a:r>
              <a:rPr lang="sq-AL" sz="1600" dirty="0" err="1" smtClean="0">
                <a:latin typeface="Arial Narrow" pitchFamily="34" charset="0"/>
              </a:rPr>
              <a:t>performancës</a:t>
            </a:r>
            <a:r>
              <a:rPr lang="sq-AL" sz="1600" dirty="0" smtClean="0">
                <a:latin typeface="Arial Narrow" pitchFamily="34" charset="0"/>
              </a:rPr>
              <a:t>, është në përputhje me kërkesat specifike </a:t>
            </a:r>
            <a:r>
              <a:rPr lang="sq-AL" sz="1600" dirty="0" err="1" smtClean="0">
                <a:latin typeface="Arial Narrow" pitchFamily="34" charset="0"/>
              </a:rPr>
              <a:t>rregullatore</a:t>
            </a:r>
            <a:r>
              <a:rPr lang="sq-AL" sz="1600" dirty="0" smtClean="0">
                <a:latin typeface="Arial Narrow" pitchFamily="34" charset="0"/>
              </a:rPr>
              <a:t>. </a:t>
            </a:r>
            <a:r>
              <a:rPr lang="en-US" sz="1600" dirty="0" smtClean="0">
                <a:latin typeface="Arial Narrow" pitchFamily="34" charset="0"/>
              </a:rPr>
              <a:t> </a:t>
            </a:r>
          </a:p>
          <a:p>
            <a:pPr marL="685800" lvl="0" indent="-228600" eaLnBrk="0" hangingPunct="0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dirty="0" smtClean="0">
                <a:latin typeface="Arial Narrow" pitchFamily="34" charset="0"/>
              </a:rPr>
              <a:t>I </a:t>
            </a:r>
            <a:r>
              <a:rPr lang="sq-AL" sz="1600" dirty="0" smtClean="0">
                <a:latin typeface="Arial Narrow" pitchFamily="34" charset="0"/>
              </a:rPr>
              <a:t>përshtatur me kërkesat për të monitoruar dhe raportuar nivelin e përmbushjes së standardeve të shërbimit,</a:t>
            </a:r>
            <a:endParaRPr lang="en-US" sz="1600" dirty="0" smtClean="0">
              <a:latin typeface="Arial Narrow" pitchFamily="34" charset="0"/>
            </a:endParaRPr>
          </a:p>
          <a:p>
            <a:pPr marL="685800" lvl="0" indent="-228600" eaLnBrk="0" hangingPunct="0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dirty="0" smtClean="0">
                <a:latin typeface="Arial Narrow" pitchFamily="34" charset="0"/>
              </a:rPr>
              <a:t>I H</a:t>
            </a:r>
            <a:r>
              <a:rPr lang="sq-AL" sz="1600" dirty="0" err="1" smtClean="0">
                <a:latin typeface="Arial Narrow" pitchFamily="34" charset="0"/>
              </a:rPr>
              <a:t>armonizuara</a:t>
            </a:r>
            <a:r>
              <a:rPr lang="sq-AL" sz="1600" dirty="0" smtClean="0">
                <a:latin typeface="Arial Narrow" pitchFamily="34" charset="0"/>
              </a:rPr>
              <a:t>, për të vlerësuar nivelin e përmbushjes së objektivave të </a:t>
            </a:r>
            <a:r>
              <a:rPr lang="sq-AL" sz="1600" dirty="0" err="1" smtClean="0">
                <a:latin typeface="Arial Narrow" pitchFamily="34" charset="0"/>
              </a:rPr>
              <a:t>dakorduara</a:t>
            </a:r>
            <a:r>
              <a:rPr lang="sq-AL" sz="1600" dirty="0" smtClean="0">
                <a:latin typeface="Arial Narrow" pitchFamily="34" charset="0"/>
              </a:rPr>
              <a:t> me proceset tarifore.</a:t>
            </a:r>
            <a:endParaRPr lang="en-US" sz="1600" dirty="0" smtClean="0">
              <a:latin typeface="Arial Narrow" pitchFamily="34" charset="0"/>
            </a:endParaRPr>
          </a:p>
          <a:p>
            <a:pPr marL="182880" lvl="0" indent="-182880" eaLnBrk="0" hangingPunct="0">
              <a:spcBef>
                <a:spcPts val="600"/>
              </a:spcBef>
              <a:buFont typeface="Arial" pitchFamily="34" charset="0"/>
              <a:buChar char="•"/>
            </a:pPr>
            <a:r>
              <a:rPr lang="sq-AL" sz="1600" dirty="0" smtClean="0">
                <a:latin typeface="Arial Narrow" pitchFamily="34" charset="0"/>
              </a:rPr>
              <a:t> </a:t>
            </a:r>
            <a:r>
              <a:rPr lang="en-US" sz="16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sq-AL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lerësimi</a:t>
            </a:r>
            <a:r>
              <a:rPr kumimoji="0" lang="sq-A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i </a:t>
            </a:r>
            <a:r>
              <a:rPr kumimoji="0" lang="sq-AL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performancës</a:t>
            </a:r>
            <a:r>
              <a:rPr kumimoji="0" lang="sq-A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se realizuar fokusohet në treguesit kyç: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182880" indent="-182880">
              <a:spcBef>
                <a:spcPts val="600"/>
              </a:spcBef>
              <a:buFont typeface="Arial" pitchFamily="34" charset="0"/>
              <a:buChar char="•"/>
            </a:pPr>
            <a:r>
              <a:rPr lang="sq-AL" sz="1600" dirty="0" err="1" smtClean="0">
                <a:latin typeface="Arial Narrow" pitchFamily="34" charset="0"/>
              </a:rPr>
              <a:t>Përformanca</a:t>
            </a:r>
            <a:r>
              <a:rPr lang="sq-AL" sz="1600" dirty="0" smtClean="0">
                <a:latin typeface="Arial Narrow" pitchFamily="34" charset="0"/>
              </a:rPr>
              <a:t> e përgjithshme e KRU, bashkon </a:t>
            </a:r>
            <a:r>
              <a:rPr lang="sq-AL" sz="1600" dirty="0" err="1" smtClean="0">
                <a:latin typeface="Arial Narrow" pitchFamily="34" charset="0"/>
              </a:rPr>
              <a:t>performancën</a:t>
            </a:r>
            <a:r>
              <a:rPr lang="sq-AL" sz="1600" dirty="0" smtClean="0">
                <a:latin typeface="Arial Narrow" pitchFamily="34" charset="0"/>
              </a:rPr>
              <a:t> e dy sektorëve të biznesit: furnizimit me ujë dhe ujërave të zeza e po ashtu edhe të aspekteve më të gjëra komerciale: </a:t>
            </a:r>
            <a:r>
              <a:rPr lang="sq-AL" sz="1600" dirty="0" err="1" smtClean="0">
                <a:latin typeface="Arial Narrow" pitchFamily="34" charset="0"/>
              </a:rPr>
              <a:t>Profitabilitetit</a:t>
            </a:r>
            <a:r>
              <a:rPr lang="sq-AL" sz="1600" dirty="0" smtClean="0">
                <a:latin typeface="Arial Narrow" pitchFamily="34" charset="0"/>
              </a:rPr>
              <a:t> dhe </a:t>
            </a:r>
            <a:r>
              <a:rPr lang="sq-AL" sz="1600" dirty="0" err="1" smtClean="0">
                <a:latin typeface="Arial Narrow" pitchFamily="34" charset="0"/>
              </a:rPr>
              <a:t>performancës</a:t>
            </a:r>
            <a:r>
              <a:rPr lang="sq-AL" sz="1600" dirty="0" smtClean="0">
                <a:latin typeface="Arial Narrow" pitchFamily="34" charset="0"/>
              </a:rPr>
              <a:t> në arkëtimin e të ardhurave.</a:t>
            </a:r>
            <a:endParaRPr lang="en-US" sz="1600" dirty="0" smtClean="0">
              <a:latin typeface="Arial Narrow" pitchFamily="34" charset="0"/>
            </a:endParaRPr>
          </a:p>
          <a:p>
            <a:pPr marL="182880" lvl="0" indent="-18288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dirty="0" err="1" smtClean="0">
                <a:latin typeface="Arial Narrow" pitchFamily="34" charset="0"/>
              </a:rPr>
              <a:t>Objektivat</a:t>
            </a:r>
            <a:r>
              <a:rPr lang="en-US" sz="1600" dirty="0" smtClean="0">
                <a:latin typeface="Arial Narrow" pitchFamily="34" charset="0"/>
              </a:rPr>
              <a:t> </a:t>
            </a:r>
            <a:r>
              <a:rPr lang="en-US" sz="1600" dirty="0" err="1" smtClean="0">
                <a:latin typeface="Arial Narrow" pitchFamily="34" charset="0"/>
              </a:rPr>
              <a:t>afatgjata</a:t>
            </a:r>
            <a:r>
              <a:rPr lang="en-US" sz="1600" dirty="0" smtClean="0">
                <a:latin typeface="Arial Narrow" pitchFamily="34" charset="0"/>
              </a:rPr>
              <a:t>:</a:t>
            </a:r>
          </a:p>
          <a:p>
            <a:pPr marL="365760" lvl="0" indent="-18288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q-AL" sz="1600" dirty="0" err="1" smtClean="0">
                <a:latin typeface="Arial Narrow" pitchFamily="34" charset="0"/>
              </a:rPr>
              <a:t>Performanca</a:t>
            </a:r>
            <a:r>
              <a:rPr lang="sq-AL" sz="1600" dirty="0" smtClean="0">
                <a:latin typeface="Arial Narrow" pitchFamily="34" charset="0"/>
              </a:rPr>
              <a:t> e përgjithshëm në Furnizim me ujë(deri në 100%)</a:t>
            </a:r>
            <a:endParaRPr lang="en-US" sz="1600" dirty="0" smtClean="0">
              <a:latin typeface="Arial Narrow" pitchFamily="34" charset="0"/>
            </a:endParaRPr>
          </a:p>
          <a:p>
            <a:pPr marL="365760" lvl="0" indent="-18288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q-AL" sz="1600" dirty="0" err="1" smtClean="0">
                <a:latin typeface="Arial Narrow" pitchFamily="34" charset="0"/>
              </a:rPr>
              <a:t>Performanca</a:t>
            </a:r>
            <a:r>
              <a:rPr lang="sq-AL" sz="1600" dirty="0" smtClean="0">
                <a:latin typeface="Arial Narrow" pitchFamily="34" charset="0"/>
              </a:rPr>
              <a:t> e përgjithshëm e shërbimit të ujërave të zeza (deri në 100%)</a:t>
            </a:r>
            <a:endParaRPr lang="en-US" sz="1600" dirty="0" smtClean="0">
              <a:latin typeface="Arial Narrow" pitchFamily="34" charset="0"/>
            </a:endParaRPr>
          </a:p>
          <a:p>
            <a:pPr marL="365760" lvl="0" indent="-18288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q-AL" sz="1600" dirty="0" err="1" smtClean="0">
                <a:latin typeface="Arial Narrow" pitchFamily="34" charset="0"/>
              </a:rPr>
              <a:t>Përfitueshmëria</a:t>
            </a:r>
            <a:r>
              <a:rPr lang="sq-AL" sz="1600" dirty="0" smtClean="0">
                <a:latin typeface="Arial Narrow" pitchFamily="34" charset="0"/>
              </a:rPr>
              <a:t> (kthimi në kapital që tejkalon pritjet sipas biznes planit</a:t>
            </a:r>
            <a:r>
              <a:rPr lang="en-US" sz="1600" dirty="0" smtClean="0">
                <a:latin typeface="Arial Narrow" pitchFamily="34" charset="0"/>
              </a:rPr>
              <a:t>-4%)</a:t>
            </a:r>
          </a:p>
          <a:p>
            <a:pPr marL="365760" lvl="0" indent="-18288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q-AL" sz="1600" dirty="0" smtClean="0">
                <a:latin typeface="Arial Narrow" pitchFamily="34" charset="0"/>
              </a:rPr>
              <a:t>Aktivitete </a:t>
            </a:r>
            <a:r>
              <a:rPr lang="sq-AL" sz="1600" dirty="0" err="1" smtClean="0">
                <a:latin typeface="Arial Narrow" pitchFamily="34" charset="0"/>
              </a:rPr>
              <a:t>efiçente</a:t>
            </a:r>
            <a:r>
              <a:rPr lang="sq-AL" sz="1600" dirty="0" smtClean="0">
                <a:latin typeface="Arial Narrow" pitchFamily="34" charset="0"/>
              </a:rPr>
              <a:t> </a:t>
            </a:r>
            <a:r>
              <a:rPr lang="sq-AL" sz="1600" dirty="0" err="1" smtClean="0">
                <a:latin typeface="Arial Narrow" pitchFamily="34" charset="0"/>
              </a:rPr>
              <a:t>komericale</a:t>
            </a:r>
            <a:r>
              <a:rPr lang="sq-AL" sz="1600" dirty="0" smtClean="0">
                <a:latin typeface="Arial Narrow" pitchFamily="34" charset="0"/>
              </a:rPr>
              <a:t> (arkëtim 100% i të ardhurave).</a:t>
            </a:r>
            <a:endParaRPr lang="en-US" sz="1600" dirty="0" smtClean="0">
              <a:latin typeface="Arial Narrow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7619999" cy="304800"/>
          </a:xfrm>
        </p:spPr>
        <p:txBody>
          <a:bodyPr/>
          <a:lstStyle/>
          <a:p>
            <a:pPr algn="l">
              <a:defRPr/>
            </a:pP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Arial Narrow" pitchFamily="34" charset="0"/>
              </a:rPr>
              <a:t>PERFORMANCA E SEKTORIT TË SHËRBIMEVE UJIT NË KOSOVË</a:t>
            </a:r>
            <a:r>
              <a:rPr lang="en-US" sz="1200" dirty="0" smtClean="0">
                <a:latin typeface="Arial Narrow" pitchFamily="34" charset="0"/>
              </a:rPr>
              <a:t>, Qamil Musa, ARRU, 14 </a:t>
            </a:r>
            <a:r>
              <a:rPr lang="en-US" sz="1200" dirty="0" err="1" smtClean="0">
                <a:latin typeface="Arial Narrow" pitchFamily="34" charset="0"/>
              </a:rPr>
              <a:t>Shtator</a:t>
            </a:r>
            <a:r>
              <a:rPr lang="en-US" sz="1200" dirty="0" smtClean="0">
                <a:latin typeface="Arial Narrow" pitchFamily="34" charset="0"/>
              </a:rPr>
              <a:t> 2016, Prishtinë</a:t>
            </a:r>
            <a:endParaRPr lang="en-US" sz="1200" dirty="0">
              <a:latin typeface="Arial Narrow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chemeClr val="accent1">
              <a:lumMod val="60000"/>
              <a:lumOff val="40000"/>
            </a:schemeClr>
          </a:solidFill>
        </p:spPr>
        <p:txBody>
          <a:bodyPr anchor="t">
            <a:noAutofit/>
          </a:bodyPr>
          <a:lstStyle/>
          <a:p>
            <a:r>
              <a:rPr lang="sq-AL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KRITERET E MATJES SË PERFORMANCËS </a:t>
            </a:r>
            <a:endParaRPr 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8610599" cy="304800"/>
          </a:xfrm>
        </p:spPr>
        <p:txBody>
          <a:bodyPr/>
          <a:lstStyle/>
          <a:p>
            <a:pPr algn="l">
              <a:defRPr/>
            </a:pPr>
            <a:r>
              <a:rPr lang="en-US" dirty="0" smtClean="0"/>
              <a:t> </a:t>
            </a:r>
            <a:r>
              <a:rPr lang="en-US" sz="1200" dirty="0" smtClean="0">
                <a:solidFill>
                  <a:schemeClr val="bg1"/>
                </a:solidFill>
                <a:latin typeface="Arial Narrow" pitchFamily="34" charset="0"/>
              </a:rPr>
              <a:t>PERFORMANCA E SEKTORIT TË SHËRBIMEVE UJIT NË KOSOVË</a:t>
            </a:r>
            <a:r>
              <a:rPr lang="en-US" sz="1200" dirty="0" smtClean="0">
                <a:latin typeface="Arial Narrow" pitchFamily="34" charset="0"/>
              </a:rPr>
              <a:t>, Qamil Musa, ARRU, 14 </a:t>
            </a:r>
            <a:r>
              <a:rPr lang="en-US" sz="1200" dirty="0" err="1" smtClean="0">
                <a:latin typeface="Arial Narrow" pitchFamily="34" charset="0"/>
              </a:rPr>
              <a:t>Shtator</a:t>
            </a:r>
            <a:r>
              <a:rPr lang="en-US" sz="1200" dirty="0" smtClean="0">
                <a:latin typeface="Arial Narrow" pitchFamily="34" charset="0"/>
              </a:rPr>
              <a:t> 2016, Prishtinë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990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 Narrow" pitchFamily="34" charset="0"/>
              </a:rPr>
              <a:t>R</a:t>
            </a:r>
            <a:r>
              <a:rPr lang="sq-AL" sz="1600" dirty="0" err="1" smtClean="0">
                <a:latin typeface="Arial Narrow" pitchFamily="34" charset="0"/>
              </a:rPr>
              <a:t>ezultat</a:t>
            </a:r>
            <a:r>
              <a:rPr lang="sq-AL" sz="1600" dirty="0" smtClean="0">
                <a:latin typeface="Arial Narrow" pitchFamily="34" charset="0"/>
              </a:rPr>
              <a:t> 100% pasqyron sigurimin e nivelit të shërbimit krahasuar me një </a:t>
            </a:r>
            <a:r>
              <a:rPr lang="sq-AL" sz="1600" dirty="0" err="1" smtClean="0">
                <a:latin typeface="Arial Narrow" pitchFamily="34" charset="0"/>
              </a:rPr>
              <a:t>perfomancë</a:t>
            </a:r>
            <a:r>
              <a:rPr lang="sq-AL" sz="1600" dirty="0" smtClean="0">
                <a:latin typeface="Arial Narrow" pitchFamily="34" charset="0"/>
              </a:rPr>
              <a:t> moderne të shërbimeve efikase dhe funksionale të furnizimit me ujë</a:t>
            </a:r>
            <a:r>
              <a:rPr lang="sq-AL" sz="1600" b="1" dirty="0" smtClean="0">
                <a:latin typeface="Arial Narrow" pitchFamily="34" charset="0"/>
              </a:rPr>
              <a:t>.</a:t>
            </a:r>
            <a:r>
              <a:rPr lang="sq-AL" sz="1600" i="1" dirty="0" smtClean="0">
                <a:latin typeface="Arial Narrow" pitchFamily="34" charset="0"/>
              </a:rPr>
              <a:t>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2286000"/>
          <a:ext cx="8382000" cy="2697850"/>
        </p:xfrm>
        <a:graphic>
          <a:graphicData uri="http://schemas.openxmlformats.org/drawingml/2006/table">
            <a:tbl>
              <a:tblPr/>
              <a:tblGrid>
                <a:gridCol w="1648252"/>
                <a:gridCol w="1648252"/>
                <a:gridCol w="1311251"/>
                <a:gridCol w="1311251"/>
                <a:gridCol w="729515"/>
                <a:gridCol w="729515"/>
                <a:gridCol w="1003964"/>
              </a:tblGrid>
              <a:tr h="350890">
                <a:tc>
                  <a:txBody>
                    <a:bodyPr/>
                    <a:lstStyle/>
                    <a:p>
                      <a:pPr marL="6985" marR="0" indent="-6985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b="1" dirty="0">
                          <a:latin typeface="Arial Narrow"/>
                          <a:ea typeface="MS Mincho"/>
                          <a:cs typeface="Calibri"/>
                        </a:rPr>
                        <a:t>Grupi 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0" indent="-18415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b="1">
                          <a:latin typeface="Arial Narrow"/>
                          <a:ea typeface="MS Mincho"/>
                          <a:cs typeface="Calibri"/>
                        </a:rPr>
                        <a:t>Matja e performancës 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985" marR="0" indent="-6985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b="1">
                          <a:latin typeface="Arial Narrow"/>
                          <a:ea typeface="MS Mincho"/>
                          <a:cs typeface="Calibri"/>
                        </a:rPr>
                        <a:t>Pesha e rëndësisë së nën-grupit 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6985" marR="0" indent="-61595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b="1">
                          <a:latin typeface="Arial Narrow"/>
                          <a:ea typeface="MS Mincho"/>
                          <a:cs typeface="Calibri"/>
                        </a:rPr>
                        <a:t>Pesha e rëndësisë së grupit 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364">
                <a:tc rowSpan="5">
                  <a:txBody>
                    <a:bodyPr/>
                    <a:lstStyle/>
                    <a:p>
                      <a:pPr marL="6985" marR="0" indent="-698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Furnizimi me ujë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Cilësia e ujit të pijshëm 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30%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100%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q-AL" sz="140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45%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11">
                  <a:txBody>
                    <a:bodyPr/>
                    <a:lstStyle/>
                    <a:p>
                      <a:pPr marL="6985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100%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83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Shtypja 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5%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q-AL" sz="140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3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 err="1">
                          <a:latin typeface="Arial Narrow"/>
                          <a:ea typeface="MS Mincho"/>
                          <a:cs typeface="Calibri"/>
                        </a:rPr>
                        <a:t>Disponueshmëria</a:t>
                      </a: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 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35%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q-AL" sz="140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3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Mbulimi me shërbime 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20%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q-AL" sz="140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3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 err="1">
                          <a:latin typeface="Arial Narrow"/>
                          <a:ea typeface="MS Mincho"/>
                          <a:cs typeface="Calibri"/>
                        </a:rPr>
                        <a:t>Efiçienca</a:t>
                      </a: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 e kostos 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10%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q-AL" sz="1400" dirty="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364">
                <a:tc rowSpan="4">
                  <a:txBody>
                    <a:bodyPr/>
                    <a:lstStyle/>
                    <a:p>
                      <a:pPr marL="6985" marR="0" indent="-698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Ujëra të zeza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Cilësia e shkarkimit 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20%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100%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q-AL" sz="140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35%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3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Besueshmëria 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20%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q-AL" sz="140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3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Mbulimi me shërbime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50%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q-AL" sz="140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3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Efiçienca e kostos 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10%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q-AL" sz="140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8364">
                <a:tc rowSpan="2">
                  <a:txBody>
                    <a:bodyPr/>
                    <a:lstStyle/>
                    <a:p>
                      <a:pPr marL="6985" marR="0" indent="-698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Financiar / komercial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" marR="0" indent="38735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Profitabiliteti 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" marR="0" indent="-13271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q-AL" sz="140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q-AL" sz="1400" dirty="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10%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20%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62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" marR="0" indent="38735"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q-AL" sz="1400">
                          <a:latin typeface="Arial Narrow"/>
                          <a:ea typeface="MS Mincho"/>
                          <a:cs typeface="Calibri"/>
                        </a:rPr>
                        <a:t>Efiçienca komerciale </a:t>
                      </a:r>
                      <a:endParaRPr lang="en-US" sz="14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" marR="0" indent="-13271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sq-AL" sz="140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sq-AL" sz="1400">
                        <a:latin typeface="Arial Narrow"/>
                        <a:ea typeface="MS Mincho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latin typeface="Arial Narrow"/>
                          <a:ea typeface="MS Mincho"/>
                          <a:cs typeface="Calibri"/>
                        </a:rPr>
                        <a:t>10%</a:t>
                      </a:r>
                      <a:endParaRPr lang="en-US" sz="14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28600" y="5410200"/>
            <a:ext cx="8915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q-AL" sz="1600" dirty="0" smtClean="0">
                <a:latin typeface="Arial Narrow" pitchFamily="34" charset="0"/>
              </a:rPr>
              <a:t>Kriteret  janë të lidhura, ne mënyrë specifike edhe me secilin tregues(p.sh. pragu me i ulte në shkallen e arkëtimit</a:t>
            </a:r>
            <a:r>
              <a:rPr lang="en-US" sz="1600" dirty="0" smtClean="0">
                <a:latin typeface="Arial Narrow" pitchFamily="34" charset="0"/>
              </a:rPr>
              <a:t>-</a:t>
            </a:r>
            <a:r>
              <a:rPr lang="sq-AL" sz="1600" dirty="0" smtClean="0">
                <a:latin typeface="Arial Narrow" pitchFamily="34" charset="0"/>
              </a:rPr>
              <a:t> 60%</a:t>
            </a:r>
            <a:endParaRPr lang="sq-AL" sz="1600" dirty="0">
              <a:latin typeface="Arial Narrow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chemeClr val="accent1">
              <a:lumMod val="60000"/>
              <a:lumOff val="40000"/>
            </a:schemeClr>
          </a:solidFill>
        </p:spPr>
        <p:txBody>
          <a:bodyPr anchor="t">
            <a:normAutofit/>
          </a:bodyPr>
          <a:lstStyle/>
          <a:p>
            <a:r>
              <a:rPr lang="en-US" sz="2400" b="0" dirty="0" smtClean="0">
                <a:solidFill>
                  <a:schemeClr val="bg1"/>
                </a:solidFill>
                <a:effectLst/>
                <a:latin typeface="Arial Narrow" pitchFamily="34" charset="0"/>
              </a:rPr>
              <a:t>P</a:t>
            </a:r>
            <a:r>
              <a:rPr lang="sq-AL" sz="2400" b="0" dirty="0" smtClean="0">
                <a:solidFill>
                  <a:schemeClr val="bg1"/>
                </a:solidFill>
                <a:effectLst/>
                <a:latin typeface="Arial Narrow" pitchFamily="34" charset="0"/>
              </a:rPr>
              <a:t>ERFORMANC</a:t>
            </a:r>
            <a:r>
              <a:rPr lang="en-US" sz="2400" b="0" dirty="0" smtClean="0">
                <a:solidFill>
                  <a:schemeClr val="bg1"/>
                </a:solidFill>
                <a:effectLst/>
                <a:latin typeface="Arial Narrow" pitchFamily="34" charset="0"/>
              </a:rPr>
              <a:t>A </a:t>
            </a:r>
            <a:r>
              <a:rPr lang="sq-AL" sz="2400" b="0" dirty="0" smtClean="0">
                <a:solidFill>
                  <a:schemeClr val="bg1"/>
                </a:solidFill>
                <a:effectLst/>
                <a:latin typeface="Arial Narrow" pitchFamily="34" charset="0"/>
              </a:rPr>
              <a:t>E PËRGJITHSHME </a:t>
            </a:r>
            <a:r>
              <a:rPr lang="en-US" sz="2400" b="0" dirty="0" smtClean="0">
                <a:solidFill>
                  <a:schemeClr val="bg1"/>
                </a:solidFill>
                <a:effectLst/>
                <a:latin typeface="Arial Narrow" pitchFamily="34" charset="0"/>
              </a:rPr>
              <a:t>E</a:t>
            </a:r>
            <a:r>
              <a:rPr lang="sq-AL" sz="2400" b="0" dirty="0" smtClean="0">
                <a:solidFill>
                  <a:schemeClr val="bg1"/>
                </a:solidFill>
                <a:effectLst/>
                <a:latin typeface="Arial Narrow" pitchFamily="34" charset="0"/>
              </a:rPr>
              <a:t> KRU</a:t>
            </a:r>
            <a:endParaRPr lang="en-US" sz="2400" b="0" dirty="0">
              <a:solidFill>
                <a:schemeClr val="bg1"/>
              </a:solidFill>
              <a:effectLst/>
            </a:endParaRPr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</p:nvPr>
        </p:nvGraphicFramePr>
        <p:xfrm>
          <a:off x="381000" y="875643"/>
          <a:ext cx="7543800" cy="2661339"/>
        </p:xfrm>
        <a:graphic>
          <a:graphicData uri="http://schemas.openxmlformats.org/drawingml/2006/table">
            <a:tbl>
              <a:tblPr/>
              <a:tblGrid>
                <a:gridCol w="1191126"/>
                <a:gridCol w="1588168"/>
                <a:gridCol w="1414581"/>
                <a:gridCol w="1280405"/>
                <a:gridCol w="934598"/>
                <a:gridCol w="1134922"/>
              </a:tblGrid>
              <a:tr h="46677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 smtClean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KRU</a:t>
                      </a:r>
                      <a:r>
                        <a:rPr lang="en-US" sz="1600" dirty="0" smtClean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-2014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Furnizimi me Ujë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Ujëra të Zeza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Profitabiliteti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Arkëtimi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Totali i pikëve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8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Ideale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45%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35%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10%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10%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100%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23338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GJA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39.9%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10.5%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0.5%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5.7%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56.6%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38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PE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39.4%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8.1%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3,9%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1.9%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53.3%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23338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PZ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36.1%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12.8%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0.0%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3.9%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52.8%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38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FE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33.8%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16.2%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0.0%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0.9%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50.9%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23338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PR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29.7%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16.2%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0.0%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4.9%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50.8%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38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GJI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30.8%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10.5%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0.0%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3.1%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44.3%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23338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MIT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32.5%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10.1%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0.0%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0.0%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42.7%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38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Sektori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34.6%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12.1%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0.6%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2.9%</a:t>
                      </a:r>
                      <a:endParaRPr lang="en-US" sz="160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50.2%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3657601"/>
          <a:ext cx="8686799" cy="3169920"/>
        </p:xfrm>
        <a:graphic>
          <a:graphicData uri="http://schemas.openxmlformats.org/drawingml/2006/table">
            <a:tbl>
              <a:tblPr/>
              <a:tblGrid>
                <a:gridCol w="1219200"/>
                <a:gridCol w="1447800"/>
                <a:gridCol w="1401751"/>
                <a:gridCol w="1243686"/>
                <a:gridCol w="908582"/>
                <a:gridCol w="1489831"/>
                <a:gridCol w="975949"/>
              </a:tblGrid>
              <a:tr h="48323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 smtClean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KRU</a:t>
                      </a:r>
                      <a:r>
                        <a:rPr lang="en-US" sz="1600" dirty="0" smtClean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-2015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Furnizimi me Ujë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Ujëra të Zeza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Profitabiliteti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Arkëtimi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Totali i pikëve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/>
                          <a:ea typeface="MS Mincho"/>
                          <a:cs typeface="Times New Roman"/>
                        </a:rPr>
                        <a:t>Ndryshimi 2015/2014</a:t>
                      </a:r>
                      <a:endParaRPr lang="en-US" sz="1600" dirty="0">
                        <a:solidFill>
                          <a:srgbClr val="365F9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Ideale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45%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35%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10%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10%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tx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100%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q-AL" sz="160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GJA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41.5%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13.5%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10.0%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5.9%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70.9%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14.3%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PR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33.1%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16.8%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10.0%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FF0000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3.9%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63.8%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13.1%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PE</a:t>
                      </a:r>
                      <a:endParaRPr lang="en-US" sz="160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40.6%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8.5%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6.3%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3.2%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58.6%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5.3%</a:t>
                      </a:r>
                      <a:endParaRPr lang="en-US" sz="160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FE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FF0000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32.9%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FF0000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15.6%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7.6%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1.4%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57.6%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6.6%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PZ</a:t>
                      </a:r>
                      <a:endParaRPr lang="en-US" sz="160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38.9%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accent2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11.9%</a:t>
                      </a:r>
                      <a:endParaRPr lang="en-US" sz="1600" dirty="0">
                        <a:solidFill>
                          <a:schemeClr val="accent2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0.0%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accent2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3.6</a:t>
                      </a: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54.3%</a:t>
                      </a:r>
                      <a:endParaRPr lang="en-US" sz="160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1.5%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GJI</a:t>
                      </a:r>
                      <a:endParaRPr lang="en-US" sz="160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33.4%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11.2%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0.0%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4.6%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49.2%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4.9%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rgbClr val="365F9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MIT</a:t>
                      </a:r>
                      <a:endParaRPr lang="en-US" sz="160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accent4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37.7%</a:t>
                      </a:r>
                      <a:endParaRPr lang="en-US" sz="1600" dirty="0">
                        <a:solidFill>
                          <a:schemeClr val="accent4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FF0000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9.8%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0.0%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0.0%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47.5%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4.8%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2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u="none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Sektori</a:t>
                      </a:r>
                      <a:endParaRPr lang="en-US" sz="1600" u="none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u="none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36.88%</a:t>
                      </a:r>
                      <a:endParaRPr lang="en-US" sz="1600" u="none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u="none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12.48%</a:t>
                      </a:r>
                      <a:endParaRPr lang="en-US" sz="1600" u="none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u="none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4.85%</a:t>
                      </a:r>
                      <a:endParaRPr lang="en-US" sz="1600" u="none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u="none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3.21%</a:t>
                      </a:r>
                      <a:endParaRPr lang="en-US" sz="1600" u="none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q-AL" sz="1600" b="1" u="none" dirty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57.42%</a:t>
                      </a:r>
                      <a:endParaRPr lang="en-US" sz="1600" u="none" dirty="0">
                        <a:solidFill>
                          <a:schemeClr val="tx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sq-AL" sz="1600" u="none" dirty="0">
                        <a:solidFill>
                          <a:schemeClr val="tx1"/>
                        </a:solidFill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4524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Ndryshimi 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MS Mincho"/>
                          <a:cs typeface="Times New Roman"/>
                        </a:rPr>
                        <a:t>2015/2014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+2.3%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+0.4%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+4.2%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+0.3%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+7.2%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rgbClr val="365F9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-42.58%</a:t>
                      </a:r>
                      <a:endParaRPr lang="en-US" sz="1600" dirty="0">
                        <a:solidFill>
                          <a:srgbClr val="365F91"/>
                        </a:solidFill>
                        <a:latin typeface="Arial Narrow" pitchFamily="34" charset="0"/>
                        <a:ea typeface="MS Mincho"/>
                        <a:cs typeface="Times New Roman"/>
                      </a:endParaRPr>
                    </a:p>
                  </a:txBody>
                  <a:tcPr marL="65412" marR="654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12420</TotalTime>
  <Words>1492</Words>
  <Application>Microsoft Office PowerPoint</Application>
  <PresentationFormat>On-screen Show (4:3)</PresentationFormat>
  <Paragraphs>342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Slide 1</vt:lpstr>
      <vt:lpstr>Slide 2</vt:lpstr>
      <vt:lpstr>UJI I PRODHUAR, SHITJET DHE UPF</vt:lpstr>
      <vt:lpstr>MBULUESHMËRIA ME SHËRBIME</vt:lpstr>
      <vt:lpstr>FATURIM DHE ARKETIMI I PLANIFIKUAR DHE AKTUAL</vt:lpstr>
      <vt:lpstr> SHPENZIMET KAPITALE  </vt:lpstr>
      <vt:lpstr>PERFORMANCA E PËRGJITHSHME(ABSOLUTE) E KRU</vt:lpstr>
      <vt:lpstr>KRITERET E MATJES SË PERFORMANCËS </vt:lpstr>
      <vt:lpstr>PERFORMANCA E PËRGJITHSHME E KRU</vt:lpstr>
      <vt:lpstr>PËRFUNDIM</vt:lpstr>
      <vt:lpstr>FLEMINDERIT PER VEMENDJEN TUAJ!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botek</dc:creator>
  <cp:lastModifiedBy>qmusa</cp:lastModifiedBy>
  <cp:revision>712</cp:revision>
  <dcterms:created xsi:type="dcterms:W3CDTF">2010-09-16T07:24:30Z</dcterms:created>
  <dcterms:modified xsi:type="dcterms:W3CDTF">2016-09-14T05:43:47Z</dcterms:modified>
</cp:coreProperties>
</file>